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0" r:id="rId7"/>
    <p:sldId id="264" r:id="rId8"/>
    <p:sldId id="259" r:id="rId9"/>
    <p:sldId id="266" r:id="rId10"/>
    <p:sldId id="267" r:id="rId11"/>
    <p:sldId id="268" r:id="rId12"/>
    <p:sldId id="269" r:id="rId13"/>
    <p:sldId id="261" r:id="rId14"/>
    <p:sldId id="270" r:id="rId15"/>
    <p:sldId id="271" r:id="rId16"/>
    <p:sldId id="273" r:id="rId17"/>
    <p:sldId id="274" r:id="rId18"/>
    <p:sldId id="275" r:id="rId19"/>
    <p:sldId id="262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Паскаль. Ветвления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Постановка задачи.</a:t>
            </a:r>
          </a:p>
          <a:p>
            <a:pPr marL="0" indent="0">
              <a:buNone/>
            </a:pPr>
            <a:r>
              <a:rPr lang="ru-RU" dirty="0" smtClean="0"/>
              <a:t>Составить программу расчета значений функции:</a:t>
            </a:r>
          </a:p>
          <a:p>
            <a:endParaRPr lang="en-US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2385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0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ru-RU" dirty="0" smtClean="0"/>
              <a:t>. </a:t>
            </a:r>
            <a:r>
              <a:rPr lang="ru-RU" dirty="0"/>
              <a:t> </a:t>
            </a:r>
            <a:r>
              <a:rPr lang="ru-RU" dirty="0" smtClean="0"/>
              <a:t>Математическая модель.</a:t>
            </a:r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32385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ru-RU" dirty="0" smtClean="0"/>
              <a:t>Данные:</a:t>
            </a:r>
          </a:p>
          <a:p>
            <a:pPr marL="0" indent="0">
              <a:buNone/>
            </a:pPr>
            <a:r>
              <a:rPr lang="ru-RU" dirty="0" smtClean="0"/>
              <a:t>Входные: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ru-RU" dirty="0" smtClean="0"/>
              <a:t>Выходные: </a:t>
            </a:r>
            <a:r>
              <a:rPr lang="en-US" dirty="0" smtClean="0"/>
              <a:t>y</a:t>
            </a:r>
            <a:endParaRPr lang="ru-RU" dirty="0" smtClean="0"/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961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91880" y="167490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начало</a:t>
            </a:r>
            <a:endParaRPr lang="ru-RU" sz="1200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203848" y="1268760"/>
            <a:ext cx="1512168" cy="5040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131840" y="2420888"/>
            <a:ext cx="1656184" cy="7200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x&lt;-1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789040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=x*x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789040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=x+5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2843808" y="5013176"/>
            <a:ext cx="2160240" cy="57606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347864" y="6165304"/>
            <a:ext cx="136815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конец</a:t>
            </a:r>
            <a:endParaRPr lang="ru-RU" sz="1200" dirty="0"/>
          </a:p>
        </p:txBody>
      </p:sp>
      <p:cxnSp>
        <p:nvCxnSpPr>
          <p:cNvPr id="11" name="Прямая со стрелкой 10"/>
          <p:cNvCxnSpPr>
            <a:stCxn id="2" idx="4"/>
            <a:endCxn id="3" idx="1"/>
          </p:cNvCxnSpPr>
          <p:nvPr/>
        </p:nvCxnSpPr>
        <p:spPr>
          <a:xfrm>
            <a:off x="3959932" y="671546"/>
            <a:ext cx="0" cy="597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4"/>
            <a:endCxn id="4" idx="0"/>
          </p:cNvCxnSpPr>
          <p:nvPr/>
        </p:nvCxnSpPr>
        <p:spPr>
          <a:xfrm>
            <a:off x="3959932" y="177281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4"/>
          </p:cNvCxnSpPr>
          <p:nvPr/>
        </p:nvCxnSpPr>
        <p:spPr>
          <a:xfrm>
            <a:off x="3923928" y="55892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1"/>
          </p:cNvCxnSpPr>
          <p:nvPr/>
        </p:nvCxnSpPr>
        <p:spPr>
          <a:xfrm flipH="1">
            <a:off x="2123728" y="278092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123728" y="27809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3"/>
          </p:cNvCxnSpPr>
          <p:nvPr/>
        </p:nvCxnSpPr>
        <p:spPr>
          <a:xfrm>
            <a:off x="4788024" y="278092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96136" y="27809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123728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96136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031940" y="4509120"/>
            <a:ext cx="17641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123728" y="4509120"/>
            <a:ext cx="1908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031940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5736" y="223622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23622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41951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 1.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Блок-схема.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ru-RU" dirty="0" smtClean="0"/>
              <a:t>Текст программы.</a:t>
            </a:r>
          </a:p>
          <a:p>
            <a:pPr marL="0" indent="0">
              <a:buNone/>
            </a:pPr>
            <a:r>
              <a:rPr lang="en-US" sz="2400" dirty="0"/>
              <a:t>program </a:t>
            </a:r>
            <a:r>
              <a:rPr lang="en-US" sz="2400" dirty="0" err="1"/>
              <a:t>razvilka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err="1"/>
              <a:t>var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x: real;//</a:t>
            </a:r>
            <a:r>
              <a:rPr lang="ru-RU" sz="2400" dirty="0"/>
              <a:t>аргумент</a:t>
            </a:r>
          </a:p>
          <a:p>
            <a:pPr marL="0" indent="0">
              <a:buNone/>
            </a:pPr>
            <a:r>
              <a:rPr lang="ru-RU" sz="2400" dirty="0"/>
              <a:t>  </a:t>
            </a:r>
            <a:r>
              <a:rPr lang="en-US" sz="2400" dirty="0"/>
              <a:t>y: real;//</a:t>
            </a:r>
            <a:r>
              <a:rPr lang="ru-RU" sz="2400" dirty="0"/>
              <a:t>функция</a:t>
            </a:r>
          </a:p>
          <a:p>
            <a:pPr marL="0" indent="0">
              <a:buNone/>
            </a:pPr>
            <a:r>
              <a:rPr lang="en-US" sz="2400" dirty="0"/>
              <a:t>begin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writeln</a:t>
            </a:r>
            <a:r>
              <a:rPr lang="en-US" sz="2400" dirty="0"/>
              <a:t>('</a:t>
            </a:r>
            <a:r>
              <a:rPr lang="ru-RU" sz="2400" dirty="0"/>
              <a:t>Введите </a:t>
            </a:r>
            <a:r>
              <a:rPr lang="en-US" sz="2400" dirty="0"/>
              <a:t>x');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readln</a:t>
            </a:r>
            <a:r>
              <a:rPr lang="en-US" sz="2400" dirty="0"/>
              <a:t>(x);</a:t>
            </a:r>
          </a:p>
          <a:p>
            <a:pPr marL="0" indent="0">
              <a:buNone/>
            </a:pPr>
            <a:r>
              <a:rPr lang="en-US" sz="2400" dirty="0"/>
              <a:t>  if (x&lt;-1) then y:=x*x else y:=x+5;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writeln</a:t>
            </a:r>
            <a:r>
              <a:rPr lang="en-US" sz="2400" dirty="0"/>
              <a:t>('y=  ',y);</a:t>
            </a:r>
          </a:p>
          <a:p>
            <a:pPr marL="0" indent="0">
              <a:buNone/>
            </a:pPr>
            <a:r>
              <a:rPr lang="en-US" sz="2400" dirty="0"/>
              <a:t>end.</a:t>
            </a:r>
            <a:endParaRPr lang="ru-RU" sz="2400" dirty="0" smtClean="0"/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10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6</a:t>
            </a:r>
            <a:r>
              <a:rPr lang="en-US" dirty="0" smtClean="0"/>
              <a:t>. </a:t>
            </a:r>
            <a:r>
              <a:rPr lang="ru-RU" dirty="0" smtClean="0"/>
              <a:t>Контрольные (тестовые) примеры.</a:t>
            </a:r>
          </a:p>
          <a:p>
            <a:pPr marL="0" indent="0">
              <a:buNone/>
            </a:pPr>
            <a:r>
              <a:rPr lang="es-ES" dirty="0"/>
              <a:t>x=-4</a:t>
            </a:r>
          </a:p>
          <a:p>
            <a:pPr marL="0" indent="0">
              <a:buNone/>
            </a:pPr>
            <a:r>
              <a:rPr lang="es-ES" dirty="0"/>
              <a:t>y=16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x=7</a:t>
            </a:r>
          </a:p>
          <a:p>
            <a:pPr marL="0" indent="0">
              <a:buNone/>
            </a:pPr>
            <a:r>
              <a:rPr lang="es-ES" dirty="0"/>
              <a:t>y=12</a:t>
            </a:r>
            <a:endParaRPr lang="ru-RU" dirty="0" smtClean="0"/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35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Постановка задачи.</a:t>
            </a:r>
          </a:p>
          <a:p>
            <a:pPr marL="0" indent="0">
              <a:buNone/>
            </a:pPr>
            <a:r>
              <a:rPr lang="ru-RU" dirty="0" smtClean="0"/>
              <a:t>Составить программу расчета корней квадратного уравнения.</a:t>
            </a:r>
            <a:endParaRPr lang="en-US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172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ru-RU" dirty="0" smtClean="0"/>
              <a:t>. </a:t>
            </a:r>
            <a:r>
              <a:rPr lang="ru-RU" dirty="0"/>
              <a:t> </a:t>
            </a:r>
            <a:r>
              <a:rPr lang="ru-RU" dirty="0" smtClean="0"/>
              <a:t>Математическая модель.</a:t>
            </a:r>
          </a:p>
          <a:p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3"/>
            <a:ext cx="5360770" cy="439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5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ru-RU" dirty="0" smtClean="0"/>
              <a:t>Данные:</a:t>
            </a:r>
          </a:p>
          <a:p>
            <a:pPr marL="0" indent="0">
              <a:buNone/>
            </a:pPr>
            <a:r>
              <a:rPr lang="ru-RU" dirty="0" smtClean="0"/>
              <a:t>Входные: </a:t>
            </a:r>
            <a:r>
              <a:rPr lang="en-US" dirty="0" err="1" smtClean="0"/>
              <a:t>a,b,c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Промежуточные: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Выходные: </a:t>
            </a:r>
            <a:r>
              <a:rPr lang="en-US" dirty="0" smtClean="0"/>
              <a:t>x,x1,x2</a:t>
            </a:r>
            <a:endParaRPr lang="ru-RU" dirty="0" smtClean="0"/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299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35896" y="116632"/>
            <a:ext cx="79208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начало</a:t>
            </a:r>
            <a:endParaRPr lang="ru-RU" sz="900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491880" y="548680"/>
            <a:ext cx="864096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Ввод </a:t>
            </a:r>
            <a:r>
              <a:rPr lang="en-US" sz="900" dirty="0" smtClean="0"/>
              <a:t>a</a:t>
            </a:r>
            <a:endParaRPr lang="ru-RU" sz="900" dirty="0"/>
          </a:p>
        </p:txBody>
      </p:sp>
      <p:sp>
        <p:nvSpPr>
          <p:cNvPr id="4" name="Блок-схема: данные 3"/>
          <p:cNvSpPr/>
          <p:nvPr/>
        </p:nvSpPr>
        <p:spPr>
          <a:xfrm>
            <a:off x="3415610" y="989112"/>
            <a:ext cx="864096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Ввод </a:t>
            </a:r>
            <a:r>
              <a:rPr lang="en-US" sz="900" dirty="0" smtClean="0"/>
              <a:t>b</a:t>
            </a:r>
            <a:endParaRPr lang="ru-RU" sz="900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3347864" y="1412776"/>
            <a:ext cx="864096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Ввод </a:t>
            </a:r>
            <a:r>
              <a:rPr lang="en-US" sz="900" dirty="0" smtClean="0"/>
              <a:t>c</a:t>
            </a:r>
            <a:endParaRPr lang="ru-RU" sz="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844824"/>
            <a:ext cx="11521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</a:t>
            </a:r>
            <a:r>
              <a:rPr lang="en-US" sz="1000" dirty="0" smtClean="0"/>
              <a:t>:=b*b-4*a*c</a:t>
            </a:r>
            <a:endParaRPr lang="ru-RU" sz="1000" dirty="0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424134" y="2348880"/>
            <a:ext cx="787826" cy="4320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d&gt;0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708920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x</a:t>
            </a:r>
            <a:r>
              <a:rPr lang="en-US" sz="1000" dirty="0" smtClean="0"/>
              <a:t>1=(-</a:t>
            </a:r>
            <a:r>
              <a:rPr lang="en-US" sz="1000" dirty="0" err="1" smtClean="0"/>
              <a:t>b+sqrt</a:t>
            </a:r>
            <a:r>
              <a:rPr lang="en-US" sz="1000" dirty="0" smtClean="0"/>
              <a:t>(d))/(2*a)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3140968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x2=(-b-</a:t>
            </a:r>
            <a:r>
              <a:rPr lang="en-US" sz="1000" dirty="0" err="1" smtClean="0"/>
              <a:t>sqrt</a:t>
            </a:r>
            <a:r>
              <a:rPr lang="en-US" sz="1000" dirty="0" smtClean="0"/>
              <a:t>(d</a:t>
            </a:r>
            <a:r>
              <a:rPr lang="en-US" sz="1000" dirty="0"/>
              <a:t>))/(</a:t>
            </a:r>
            <a:r>
              <a:rPr lang="en-US" sz="1000" dirty="0" smtClean="0"/>
              <a:t>2*a)</a:t>
            </a:r>
            <a:endParaRPr lang="ru-RU" sz="1000" dirty="0"/>
          </a:p>
        </p:txBody>
      </p:sp>
      <p:sp>
        <p:nvSpPr>
          <p:cNvPr id="10" name="Блок-схема: данные 9"/>
          <p:cNvSpPr/>
          <p:nvPr/>
        </p:nvSpPr>
        <p:spPr>
          <a:xfrm>
            <a:off x="1619672" y="3573016"/>
            <a:ext cx="1584176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Вывод </a:t>
            </a:r>
            <a:r>
              <a:rPr lang="en-US" sz="1000" dirty="0" smtClean="0"/>
              <a:t>x1</a:t>
            </a:r>
            <a:endParaRPr lang="ru-RU" sz="1000" dirty="0"/>
          </a:p>
        </p:txBody>
      </p:sp>
      <p:sp>
        <p:nvSpPr>
          <p:cNvPr id="11" name="Блок-схема: данные 10"/>
          <p:cNvSpPr/>
          <p:nvPr/>
        </p:nvSpPr>
        <p:spPr>
          <a:xfrm>
            <a:off x="1547664" y="4005064"/>
            <a:ext cx="1584176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Вывод </a:t>
            </a:r>
            <a:r>
              <a:rPr lang="en-US" sz="1000" dirty="0" smtClean="0"/>
              <a:t>x2</a:t>
            </a:r>
            <a:endParaRPr lang="ru-RU" sz="1000" dirty="0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313991" y="4509120"/>
            <a:ext cx="787826" cy="4320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</a:t>
            </a:r>
            <a:r>
              <a:rPr lang="en-US" sz="1000" dirty="0" smtClean="0"/>
              <a:t>=0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4941168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x=(-b)/(</a:t>
            </a:r>
            <a:r>
              <a:rPr lang="en-US" sz="1000" dirty="0"/>
              <a:t>2*a)</a:t>
            </a:r>
            <a:endParaRPr lang="ru-RU" sz="1000" dirty="0"/>
          </a:p>
          <a:p>
            <a:pPr algn="ctr"/>
            <a:endParaRPr lang="ru-RU" sz="1000" dirty="0"/>
          </a:p>
        </p:txBody>
      </p:sp>
      <p:sp>
        <p:nvSpPr>
          <p:cNvPr id="14" name="Блок-схема: данные 13"/>
          <p:cNvSpPr/>
          <p:nvPr/>
        </p:nvSpPr>
        <p:spPr>
          <a:xfrm>
            <a:off x="1763688" y="5373216"/>
            <a:ext cx="1098122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Вывод </a:t>
            </a:r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347864" y="5805264"/>
            <a:ext cx="787826" cy="4320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d&lt;0</a:t>
            </a:r>
            <a:endParaRPr lang="ru-RU" sz="1000" dirty="0"/>
          </a:p>
        </p:txBody>
      </p:sp>
      <p:sp>
        <p:nvSpPr>
          <p:cNvPr id="16" name="Блок-схема: данные 15"/>
          <p:cNvSpPr/>
          <p:nvPr/>
        </p:nvSpPr>
        <p:spPr>
          <a:xfrm>
            <a:off x="1259632" y="6093296"/>
            <a:ext cx="1656184" cy="2880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Вывод «Корней нет»</a:t>
            </a:r>
            <a:endParaRPr lang="ru-RU" sz="1000" dirty="0"/>
          </a:p>
        </p:txBody>
      </p:sp>
      <p:sp>
        <p:nvSpPr>
          <p:cNvPr id="17" name="Овал 16"/>
          <p:cNvSpPr/>
          <p:nvPr/>
        </p:nvSpPr>
        <p:spPr>
          <a:xfrm>
            <a:off x="3275856" y="6525344"/>
            <a:ext cx="86272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конец</a:t>
            </a:r>
            <a:endParaRPr lang="ru-RU" sz="1000" dirty="0"/>
          </a:p>
        </p:txBody>
      </p:sp>
      <p:cxnSp>
        <p:nvCxnSpPr>
          <p:cNvPr id="24" name="Прямая со стрелкой 23"/>
          <p:cNvCxnSpPr>
            <a:stCxn id="2" idx="4"/>
            <a:endCxn id="3" idx="0"/>
          </p:cNvCxnSpPr>
          <p:nvPr/>
        </p:nvCxnSpPr>
        <p:spPr>
          <a:xfrm flipH="1">
            <a:off x="4010338" y="404664"/>
            <a:ext cx="2160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4"/>
            <a:endCxn id="4" idx="0"/>
          </p:cNvCxnSpPr>
          <p:nvPr/>
        </p:nvCxnSpPr>
        <p:spPr>
          <a:xfrm>
            <a:off x="3923928" y="836712"/>
            <a:ext cx="1014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4"/>
            <a:endCxn id="5" idx="0"/>
          </p:cNvCxnSpPr>
          <p:nvPr/>
        </p:nvCxnSpPr>
        <p:spPr>
          <a:xfrm>
            <a:off x="3847658" y="1277144"/>
            <a:ext cx="18664" cy="135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4"/>
            <a:endCxn id="6" idx="0"/>
          </p:cNvCxnSpPr>
          <p:nvPr/>
        </p:nvCxnSpPr>
        <p:spPr>
          <a:xfrm>
            <a:off x="3779912" y="17008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7" idx="0"/>
          </p:cNvCxnSpPr>
          <p:nvPr/>
        </p:nvCxnSpPr>
        <p:spPr>
          <a:xfrm>
            <a:off x="3818047" y="2116622"/>
            <a:ext cx="0" cy="232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7" idx="1"/>
          </p:cNvCxnSpPr>
          <p:nvPr/>
        </p:nvCxnSpPr>
        <p:spPr>
          <a:xfrm flipH="1">
            <a:off x="2195736" y="2564904"/>
            <a:ext cx="1228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7" idx="3"/>
          </p:cNvCxnSpPr>
          <p:nvPr/>
        </p:nvCxnSpPr>
        <p:spPr>
          <a:xfrm>
            <a:off x="4211960" y="256490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159732" y="4365104"/>
            <a:ext cx="15481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195736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195736" y="299695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195736" y="342900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195736" y="386104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3707904" y="436510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5724128" y="256490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91780" y="2240868"/>
            <a:ext cx="684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Да</a:t>
            </a:r>
            <a:endParaRPr lang="ru-RU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2246675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Нет</a:t>
            </a:r>
            <a:endParaRPr lang="ru-RU" sz="1000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2195736" y="429309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12" idx="1"/>
          </p:cNvCxnSpPr>
          <p:nvPr/>
        </p:nvCxnSpPr>
        <p:spPr>
          <a:xfrm flipH="1">
            <a:off x="2159732" y="4725144"/>
            <a:ext cx="1154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2" idx="3"/>
          </p:cNvCxnSpPr>
          <p:nvPr/>
        </p:nvCxnSpPr>
        <p:spPr>
          <a:xfrm>
            <a:off x="4101817" y="4725144"/>
            <a:ext cx="16223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endCxn id="12" idx="0"/>
          </p:cNvCxnSpPr>
          <p:nvPr/>
        </p:nvCxnSpPr>
        <p:spPr>
          <a:xfrm>
            <a:off x="3707904" y="43651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79812" y="5805264"/>
            <a:ext cx="684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Да</a:t>
            </a:r>
            <a:endParaRPr lang="ru-RU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4283968" y="450912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Нет</a:t>
            </a:r>
            <a:endParaRPr lang="ru-RU" sz="1000" dirty="0"/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2159732" y="47251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2195736" y="573325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3779912" y="573325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5724128" y="4725144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15" idx="3"/>
          </p:cNvCxnSpPr>
          <p:nvPr/>
        </p:nvCxnSpPr>
        <p:spPr>
          <a:xfrm>
            <a:off x="4135690" y="6021288"/>
            <a:ext cx="1588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15" idx="1"/>
          </p:cNvCxnSpPr>
          <p:nvPr/>
        </p:nvCxnSpPr>
        <p:spPr>
          <a:xfrm flipH="1">
            <a:off x="2087724" y="6021288"/>
            <a:ext cx="1260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2087724" y="6417332"/>
            <a:ext cx="1654053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 flipV="1">
            <a:off x="3707904" y="6417332"/>
            <a:ext cx="2016224" cy="1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5724128" y="6021288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endCxn id="17" idx="0"/>
          </p:cNvCxnSpPr>
          <p:nvPr/>
        </p:nvCxnSpPr>
        <p:spPr>
          <a:xfrm flipH="1">
            <a:off x="3707220" y="6435334"/>
            <a:ext cx="684" cy="90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743010" y="4509120"/>
            <a:ext cx="684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Да</a:t>
            </a:r>
            <a:endParaRPr lang="ru-RU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83968" y="580526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Нет</a:t>
            </a:r>
            <a:endParaRPr lang="ru-RU" sz="1000" dirty="0"/>
          </a:p>
        </p:txBody>
      </p:sp>
      <p:cxnSp>
        <p:nvCxnSpPr>
          <p:cNvPr id="114" name="Прямая соединительная линия 113"/>
          <p:cNvCxnSpPr>
            <a:endCxn id="16" idx="4"/>
          </p:cNvCxnSpPr>
          <p:nvPr/>
        </p:nvCxnSpPr>
        <p:spPr>
          <a:xfrm flipV="1">
            <a:off x="2087724" y="63813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endCxn id="16" idx="1"/>
          </p:cNvCxnSpPr>
          <p:nvPr/>
        </p:nvCxnSpPr>
        <p:spPr>
          <a:xfrm>
            <a:off x="2087724" y="602128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2195736" y="522920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2195736" y="551723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08104" y="41951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Блок-схема.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139952" y="4046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3113838" y="1268760"/>
            <a:ext cx="2052228" cy="13749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1"/>
          </p:cNvCxnSpPr>
          <p:nvPr/>
        </p:nvCxnSpPr>
        <p:spPr>
          <a:xfrm>
            <a:off x="1331640" y="1956256"/>
            <a:ext cx="1782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5166066" y="1956257"/>
            <a:ext cx="192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31640" y="1956256"/>
            <a:ext cx="0" cy="53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495561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Операторы 1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092280" y="1956257"/>
            <a:ext cx="0" cy="536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292080" y="2492896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Операторы 2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33164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400506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9228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39952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36" y="14917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724128" y="14917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5229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Полная развилка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dirty="0" smtClean="0"/>
              <a:t>5. </a:t>
            </a:r>
            <a:r>
              <a:rPr lang="ru-RU" sz="6200" dirty="0" smtClean="0"/>
              <a:t>Текст программы.</a:t>
            </a:r>
          </a:p>
          <a:p>
            <a:pPr marL="0" indent="0">
              <a:buNone/>
            </a:pPr>
            <a:r>
              <a:rPr lang="en-US" sz="3700" dirty="0"/>
              <a:t>program </a:t>
            </a:r>
            <a:r>
              <a:rPr lang="en-US" sz="3700" dirty="0" err="1"/>
              <a:t>kvur</a:t>
            </a:r>
            <a:r>
              <a:rPr lang="en-US" sz="3700" dirty="0"/>
              <a:t>;</a:t>
            </a:r>
          </a:p>
          <a:p>
            <a:pPr marL="0" indent="0">
              <a:buNone/>
            </a:pPr>
            <a:r>
              <a:rPr lang="en-US" sz="3700" dirty="0" err="1"/>
              <a:t>var</a:t>
            </a:r>
            <a:endParaRPr lang="en-US" sz="3700" dirty="0"/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a,b,c</a:t>
            </a:r>
            <a:r>
              <a:rPr lang="en-US" sz="3700" dirty="0"/>
              <a:t>: real;//</a:t>
            </a:r>
            <a:r>
              <a:rPr lang="ru-RU" sz="3700" dirty="0"/>
              <a:t>коэффициенты</a:t>
            </a:r>
          </a:p>
          <a:p>
            <a:pPr marL="0" indent="0">
              <a:buNone/>
            </a:pPr>
            <a:r>
              <a:rPr lang="ru-RU" sz="3700" dirty="0"/>
              <a:t>  </a:t>
            </a:r>
            <a:r>
              <a:rPr lang="en-US" sz="3700" dirty="0"/>
              <a:t>d: real;//</a:t>
            </a:r>
            <a:r>
              <a:rPr lang="ru-RU" sz="3700" dirty="0"/>
              <a:t>дискриминант</a:t>
            </a:r>
          </a:p>
          <a:p>
            <a:pPr marL="0" indent="0">
              <a:buNone/>
            </a:pPr>
            <a:r>
              <a:rPr lang="ru-RU" sz="3700" dirty="0"/>
              <a:t>  </a:t>
            </a:r>
            <a:r>
              <a:rPr lang="en-US" sz="3700" dirty="0"/>
              <a:t>x1,x2,x: real;//</a:t>
            </a:r>
            <a:r>
              <a:rPr lang="ru-RU" sz="3700" dirty="0"/>
              <a:t>корни</a:t>
            </a:r>
          </a:p>
          <a:p>
            <a:pPr marL="0" indent="0">
              <a:buNone/>
            </a:pPr>
            <a:r>
              <a:rPr lang="en-US" sz="3700" dirty="0"/>
              <a:t>begin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writeln</a:t>
            </a:r>
            <a:r>
              <a:rPr lang="en-US" sz="3700" dirty="0"/>
              <a:t>('</a:t>
            </a:r>
            <a:r>
              <a:rPr lang="ru-RU" sz="3700" dirty="0"/>
              <a:t>Введите </a:t>
            </a:r>
            <a:r>
              <a:rPr lang="en-US" sz="3700" dirty="0"/>
              <a:t>a');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readln</a:t>
            </a:r>
            <a:r>
              <a:rPr lang="en-US" sz="3700" dirty="0"/>
              <a:t>(a);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writeln</a:t>
            </a:r>
            <a:r>
              <a:rPr lang="en-US" sz="3700" dirty="0"/>
              <a:t>('</a:t>
            </a:r>
            <a:r>
              <a:rPr lang="ru-RU" sz="3700" dirty="0"/>
              <a:t>Введите </a:t>
            </a:r>
            <a:r>
              <a:rPr lang="en-US" sz="3700" dirty="0"/>
              <a:t>b');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readln</a:t>
            </a:r>
            <a:r>
              <a:rPr lang="en-US" sz="3700" dirty="0"/>
              <a:t>(b);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writeln</a:t>
            </a:r>
            <a:r>
              <a:rPr lang="en-US" sz="3700" dirty="0"/>
              <a:t>('</a:t>
            </a:r>
            <a:r>
              <a:rPr lang="ru-RU" sz="3700" dirty="0"/>
              <a:t>Введите </a:t>
            </a:r>
            <a:r>
              <a:rPr lang="en-US" sz="3700" dirty="0"/>
              <a:t>c');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readln</a:t>
            </a:r>
            <a:r>
              <a:rPr lang="en-US" sz="3700" dirty="0"/>
              <a:t>(c);</a:t>
            </a:r>
          </a:p>
          <a:p>
            <a:pPr marL="0" indent="0">
              <a:buNone/>
            </a:pPr>
            <a:r>
              <a:rPr lang="en-US" sz="3700" dirty="0"/>
              <a:t>  d:=b*b-4*a*c;</a:t>
            </a:r>
          </a:p>
          <a:p>
            <a:pPr marL="0" indent="0">
              <a:buNone/>
            </a:pPr>
            <a:r>
              <a:rPr lang="en-US" sz="3700" dirty="0"/>
              <a:t>  if (d&gt;0) then </a:t>
            </a:r>
          </a:p>
          <a:p>
            <a:pPr marL="0" indent="0">
              <a:buNone/>
            </a:pPr>
            <a:r>
              <a:rPr lang="en-US" sz="3700" dirty="0"/>
              <a:t>                 begin</a:t>
            </a:r>
          </a:p>
          <a:p>
            <a:pPr marL="0" indent="0">
              <a:buNone/>
            </a:pPr>
            <a:r>
              <a:rPr lang="en-US" sz="3700" dirty="0"/>
              <a:t>                    x1:=(-</a:t>
            </a:r>
            <a:r>
              <a:rPr lang="en-US" sz="3700" dirty="0" err="1"/>
              <a:t>b+sqrt</a:t>
            </a:r>
            <a:r>
              <a:rPr lang="en-US" sz="3700" dirty="0"/>
              <a:t>(d))/(2*a);</a:t>
            </a:r>
          </a:p>
          <a:p>
            <a:pPr marL="0" indent="0">
              <a:buNone/>
            </a:pPr>
            <a:r>
              <a:rPr lang="en-US" sz="3700" dirty="0"/>
              <a:t>                    x2:=(-b-</a:t>
            </a:r>
            <a:r>
              <a:rPr lang="en-US" sz="3700" dirty="0" err="1"/>
              <a:t>sqrt</a:t>
            </a:r>
            <a:r>
              <a:rPr lang="en-US" sz="3700" dirty="0"/>
              <a:t>(d))/(2*a);</a:t>
            </a:r>
          </a:p>
          <a:p>
            <a:pPr marL="0" indent="0">
              <a:buNone/>
            </a:pPr>
            <a:r>
              <a:rPr lang="en-US" sz="3700" dirty="0"/>
              <a:t>                    </a:t>
            </a:r>
            <a:r>
              <a:rPr lang="en-US" sz="3700" dirty="0" err="1"/>
              <a:t>writeln</a:t>
            </a:r>
            <a:r>
              <a:rPr lang="en-US" sz="3700" dirty="0"/>
              <a:t>('x1=  ',x1);</a:t>
            </a:r>
          </a:p>
          <a:p>
            <a:pPr marL="0" indent="0">
              <a:buNone/>
            </a:pPr>
            <a:r>
              <a:rPr lang="en-US" sz="3700" dirty="0"/>
              <a:t>                    </a:t>
            </a:r>
            <a:r>
              <a:rPr lang="en-US" sz="3700" dirty="0" err="1"/>
              <a:t>writeln</a:t>
            </a:r>
            <a:r>
              <a:rPr lang="en-US" sz="3700" dirty="0"/>
              <a:t>('x2=  ',x2);</a:t>
            </a:r>
          </a:p>
          <a:p>
            <a:pPr marL="0" indent="0">
              <a:buNone/>
            </a:pPr>
            <a:r>
              <a:rPr lang="en-US" sz="3700" dirty="0"/>
              <a:t>                  end;</a:t>
            </a:r>
          </a:p>
          <a:p>
            <a:pPr marL="0" indent="0">
              <a:buNone/>
            </a:pPr>
            <a:r>
              <a:rPr lang="en-US" sz="3700" dirty="0"/>
              <a:t>  if (d=0) then </a:t>
            </a:r>
          </a:p>
          <a:p>
            <a:pPr marL="0" indent="0">
              <a:buNone/>
            </a:pPr>
            <a:r>
              <a:rPr lang="en-US" sz="3700" dirty="0"/>
              <a:t>                 begin</a:t>
            </a:r>
          </a:p>
          <a:p>
            <a:pPr marL="0" indent="0">
              <a:buNone/>
            </a:pPr>
            <a:r>
              <a:rPr lang="en-US" sz="3700" dirty="0"/>
              <a:t>                    x:=(-b)/(2*a);</a:t>
            </a:r>
          </a:p>
          <a:p>
            <a:pPr marL="0" indent="0">
              <a:buNone/>
            </a:pPr>
            <a:r>
              <a:rPr lang="en-US" sz="3700" dirty="0"/>
              <a:t>                    </a:t>
            </a:r>
            <a:r>
              <a:rPr lang="en-US" sz="3700" dirty="0" err="1"/>
              <a:t>writeln</a:t>
            </a:r>
            <a:r>
              <a:rPr lang="en-US" sz="3700" dirty="0"/>
              <a:t>('x=  ',x);</a:t>
            </a:r>
          </a:p>
          <a:p>
            <a:pPr marL="0" indent="0">
              <a:buNone/>
            </a:pPr>
            <a:r>
              <a:rPr lang="en-US" sz="3700" dirty="0"/>
              <a:t>                  end;</a:t>
            </a:r>
          </a:p>
          <a:p>
            <a:pPr marL="0" indent="0">
              <a:buNone/>
            </a:pPr>
            <a:r>
              <a:rPr lang="en-US" sz="3700" dirty="0"/>
              <a:t>  if (d&lt;0) then </a:t>
            </a:r>
            <a:r>
              <a:rPr lang="en-US" sz="3700" dirty="0" err="1"/>
              <a:t>writeln</a:t>
            </a:r>
            <a:r>
              <a:rPr lang="en-US" sz="3700" dirty="0"/>
              <a:t>('</a:t>
            </a:r>
            <a:r>
              <a:rPr lang="ru-RU" sz="3700" dirty="0"/>
              <a:t>Корней нет');</a:t>
            </a:r>
          </a:p>
          <a:p>
            <a:pPr marL="0" indent="0">
              <a:buNone/>
            </a:pPr>
            <a:r>
              <a:rPr lang="en-US" sz="3700" dirty="0"/>
              <a:t>end</a:t>
            </a:r>
            <a:r>
              <a:rPr lang="en-US" sz="3700" dirty="0" smtClean="0"/>
              <a:t>.</a:t>
            </a:r>
            <a:endParaRPr lang="en-US" sz="37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686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6</a:t>
            </a:r>
            <a:r>
              <a:rPr lang="en-US" dirty="0" smtClean="0"/>
              <a:t>. </a:t>
            </a:r>
            <a:r>
              <a:rPr lang="ru-RU" dirty="0" smtClean="0"/>
              <a:t>Контрольные (тестовые) примеры.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=3, b=-2,c=-1</a:t>
            </a:r>
          </a:p>
          <a:p>
            <a:pPr marL="0" indent="0">
              <a:buNone/>
            </a:pPr>
            <a:r>
              <a:rPr lang="es-ES" dirty="0"/>
              <a:t>d</a:t>
            </a:r>
            <a:r>
              <a:rPr lang="es-ES" dirty="0" smtClean="0"/>
              <a:t>=16</a:t>
            </a:r>
          </a:p>
          <a:p>
            <a:pPr marL="0" indent="0">
              <a:buNone/>
            </a:pPr>
            <a:r>
              <a:rPr lang="es-ES" dirty="0"/>
              <a:t>x</a:t>
            </a:r>
            <a:r>
              <a:rPr lang="es-ES" dirty="0" smtClean="0"/>
              <a:t>1=1</a:t>
            </a:r>
          </a:p>
          <a:p>
            <a:pPr marL="0" indent="0">
              <a:buNone/>
            </a:pPr>
            <a:r>
              <a:rPr lang="es-ES" dirty="0"/>
              <a:t>x</a:t>
            </a:r>
            <a:r>
              <a:rPr lang="es-ES" dirty="0" smtClean="0"/>
              <a:t>2=-1/3</a:t>
            </a:r>
          </a:p>
          <a:p>
            <a:pPr marL="0" indent="0">
              <a:buNone/>
            </a:pPr>
            <a:r>
              <a:rPr lang="en-US" dirty="0" smtClean="0"/>
              <a:t>a=1, b=2,c=1</a:t>
            </a:r>
            <a:endParaRPr lang="en-US" dirty="0"/>
          </a:p>
          <a:p>
            <a:pPr marL="0" indent="0">
              <a:buNone/>
            </a:pPr>
            <a:r>
              <a:rPr lang="es-ES" dirty="0" smtClean="0"/>
              <a:t>d=0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x=-1</a:t>
            </a:r>
          </a:p>
          <a:p>
            <a:pPr marL="0" indent="0">
              <a:buNone/>
            </a:pPr>
            <a:r>
              <a:rPr lang="en-US" dirty="0" smtClean="0"/>
              <a:t>a=5, b=2,c=1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s-ES" dirty="0" smtClean="0"/>
              <a:t>&lt;0</a:t>
            </a:r>
            <a:endParaRPr lang="es-ES" dirty="0"/>
          </a:p>
          <a:p>
            <a:pPr marL="0" indent="0">
              <a:buNone/>
            </a:pPr>
            <a:r>
              <a:rPr lang="ru-RU" dirty="0" smtClean="0"/>
              <a:t>Корней нет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9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</a:t>
            </a:r>
            <a:r>
              <a:rPr lang="en-US" dirty="0"/>
              <a:t>3</a:t>
            </a:r>
            <a:r>
              <a:rPr lang="ru-RU" dirty="0" smtClean="0"/>
              <a:t>.</a:t>
            </a:r>
            <a:r>
              <a:rPr lang="en-US" dirty="0" smtClean="0"/>
              <a:t> (</a:t>
            </a:r>
            <a:r>
              <a:rPr lang="ru-RU" dirty="0" smtClean="0"/>
              <a:t>самостоятельный разбор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Постановка задачи.</a:t>
            </a:r>
          </a:p>
          <a:p>
            <a:pPr marL="0" indent="0">
              <a:buNone/>
            </a:pPr>
            <a:r>
              <a:rPr lang="ru-RU" dirty="0"/>
              <a:t>Составить программу расчета значений функции: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62769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Полная развилка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ru-RU" dirty="0"/>
              <a:t>условие) </a:t>
            </a: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 smtClean="0"/>
              <a:t>                       begin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ru-RU" dirty="0"/>
              <a:t>операторы1;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                    </a:t>
            </a:r>
            <a:r>
              <a:rPr lang="en-US" dirty="0"/>
              <a:t>end;</a:t>
            </a:r>
          </a:p>
          <a:p>
            <a:pPr marL="0" indent="0">
              <a:buNone/>
            </a:pPr>
            <a:r>
              <a:rPr lang="en-US" dirty="0"/>
              <a:t>                      else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                     </a:t>
            </a: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  <a:r>
              <a:rPr lang="ru-RU" dirty="0"/>
              <a:t>операторы2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r>
              <a:rPr lang="en-US" dirty="0"/>
              <a:t>end;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42976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4784" y="24928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Составной оператор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3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139952" y="4046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3113838" y="1268760"/>
            <a:ext cx="2052228" cy="13749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1"/>
          </p:cNvCxnSpPr>
          <p:nvPr/>
        </p:nvCxnSpPr>
        <p:spPr>
          <a:xfrm>
            <a:off x="1331640" y="1956256"/>
            <a:ext cx="1782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5166066" y="1956257"/>
            <a:ext cx="192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31640" y="1956256"/>
            <a:ext cx="0" cy="53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495561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 1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092280" y="1956257"/>
            <a:ext cx="0" cy="536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292080" y="2492896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 2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33164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400506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9228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39952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36" y="14917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724128" y="14917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51520" y="508518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</a:t>
            </a:r>
            <a:r>
              <a:rPr lang="ru-RU" dirty="0" smtClean="0"/>
              <a:t>олная развилка. Краткая запись.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9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Полная развилка. Краткая запись.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ru-RU" dirty="0"/>
              <a:t>условие) </a:t>
            </a:r>
            <a:r>
              <a:rPr lang="en-US" dirty="0" smtClean="0"/>
              <a:t>then</a:t>
            </a:r>
            <a:r>
              <a:rPr lang="ru-RU" dirty="0" smtClean="0"/>
              <a:t> оператор1 </a:t>
            </a:r>
            <a:r>
              <a:rPr lang="en-US" dirty="0" smtClean="0"/>
              <a:t> else  </a:t>
            </a:r>
            <a:r>
              <a:rPr lang="ru-RU" dirty="0" smtClean="0"/>
              <a:t>оператор2;</a:t>
            </a:r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139952" y="4046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3113838" y="1268760"/>
            <a:ext cx="2052228" cy="13749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1"/>
          </p:cNvCxnSpPr>
          <p:nvPr/>
        </p:nvCxnSpPr>
        <p:spPr>
          <a:xfrm>
            <a:off x="1331640" y="1956256"/>
            <a:ext cx="1782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5166066" y="1956257"/>
            <a:ext cx="192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31640" y="1956256"/>
            <a:ext cx="0" cy="53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495561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Операторы 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33164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400506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92280" y="1956257"/>
            <a:ext cx="0" cy="204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39952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36" y="14917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724128" y="14917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508518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Неполная развилка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5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Неполная развилка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ru-RU" dirty="0"/>
              <a:t>условие) </a:t>
            </a: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 smtClean="0"/>
              <a:t>                       begin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ru-RU" dirty="0" smtClean="0"/>
              <a:t>операторы;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                    </a:t>
            </a:r>
            <a:r>
              <a:rPr lang="en-US" dirty="0"/>
              <a:t>end;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8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139952" y="4046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3113838" y="1268760"/>
            <a:ext cx="2052228" cy="13749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1"/>
          </p:cNvCxnSpPr>
          <p:nvPr/>
        </p:nvCxnSpPr>
        <p:spPr>
          <a:xfrm>
            <a:off x="1331640" y="1956256"/>
            <a:ext cx="1782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5166066" y="1956257"/>
            <a:ext cx="192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31640" y="1956256"/>
            <a:ext cx="0" cy="53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495561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 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33164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400506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92280" y="1956257"/>
            <a:ext cx="0" cy="204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39952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36" y="14917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724128" y="14917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508518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Неполная развилка. Краткая запись.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0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Неполная </a:t>
            </a:r>
            <a:r>
              <a:rPr lang="ru-RU" dirty="0"/>
              <a:t>развилка. Краткая запись.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ru-RU" dirty="0"/>
              <a:t>условие) </a:t>
            </a:r>
            <a:r>
              <a:rPr lang="en-US" dirty="0" smtClean="0"/>
              <a:t>then</a:t>
            </a:r>
            <a:r>
              <a:rPr lang="ru-RU" dirty="0" smtClean="0"/>
              <a:t> оператор;</a:t>
            </a:r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5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540</Words>
  <Application>Microsoft Office PowerPoint</Application>
  <PresentationFormat>Экран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Паскаль. Ветвления</vt:lpstr>
      <vt:lpstr>Презентация PowerPoint</vt:lpstr>
      <vt:lpstr>Полная развилка</vt:lpstr>
      <vt:lpstr>Презентация PowerPoint</vt:lpstr>
      <vt:lpstr>Полная развилка. Краткая запись.</vt:lpstr>
      <vt:lpstr>Презентация PowerPoint</vt:lpstr>
      <vt:lpstr>Неполная развилка</vt:lpstr>
      <vt:lpstr>Презентация PowerPoint</vt:lpstr>
      <vt:lpstr>Неполная развилка. Краткая запись.</vt:lpstr>
      <vt:lpstr>Пример 1.</vt:lpstr>
      <vt:lpstr>Пример 1.</vt:lpstr>
      <vt:lpstr>Пример 1.</vt:lpstr>
      <vt:lpstr>Презентация PowerPoint</vt:lpstr>
      <vt:lpstr>Пример 1.</vt:lpstr>
      <vt:lpstr>Пример 1.</vt:lpstr>
      <vt:lpstr>Пример 2.</vt:lpstr>
      <vt:lpstr>Пример 2.</vt:lpstr>
      <vt:lpstr>Пример 2.</vt:lpstr>
      <vt:lpstr>Презентация PowerPoint</vt:lpstr>
      <vt:lpstr>Пример 2.</vt:lpstr>
      <vt:lpstr>Пример 2.</vt:lpstr>
      <vt:lpstr>Пример 3. (самостоятельный разбор)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kab28</cp:lastModifiedBy>
  <cp:revision>69</cp:revision>
  <dcterms:created xsi:type="dcterms:W3CDTF">2017-01-20T06:33:23Z</dcterms:created>
  <dcterms:modified xsi:type="dcterms:W3CDTF">2017-01-25T10:55:46Z</dcterms:modified>
</cp:coreProperties>
</file>