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A365D1"/>
    <a:srgbClr val="006CFF"/>
    <a:srgbClr val="97000B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026" autoAdjust="0"/>
  </p:normalViewPr>
  <p:slideViewPr>
    <p:cSldViewPr snapToGrid="0">
      <p:cViewPr>
        <p:scale>
          <a:sx n="71" d="100"/>
          <a:sy n="71" d="100"/>
        </p:scale>
        <p:origin x="-278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0286C-CE78-4DB4-BF0C-2935E962AFB2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A6F44-ADE0-41AD-AC4A-FBAB71580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397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расскажу по самим заданиям. Являясь параллельно учителем математики, претворяю принцип «Математика любит ленивых». Поэтому ищу наиболее простые способы решения задач.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426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dirty="0" smtClean="0"/>
              <a:t>Рекомендации те же,</a:t>
            </a:r>
            <a:r>
              <a:rPr lang="ru-RU" sz="1200" baseline="0" dirty="0" smtClean="0"/>
              <a:t> что в задаче9.</a:t>
            </a:r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Буквы в скобках означают пункты, из которых можно попасть в данный пункт.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Главная</a:t>
            </a:r>
            <a:r>
              <a:rPr lang="ru-RU" sz="1200" baseline="0" dirty="0" smtClean="0"/>
              <a:t> трудность – вычисления столбиком.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Запись ответа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осуществляется </a:t>
            </a:r>
            <a:r>
              <a:rPr lang="ru-RU" sz="1200" dirty="0" smtClean="0"/>
              <a:t> в обратном направлении.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Т.е. </a:t>
            </a:r>
            <a:r>
              <a:rPr lang="ru-RU" sz="1200" dirty="0" err="1" smtClean="0"/>
              <a:t>Кбайты</a:t>
            </a:r>
            <a:r>
              <a:rPr lang="ru-RU" sz="1200" dirty="0" smtClean="0"/>
              <a:t> в биты переводить не надо.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Использование фильтров – наиболее простой</a:t>
            </a:r>
            <a:r>
              <a:rPr lang="ru-RU" sz="1200" baseline="0" dirty="0" smtClean="0"/>
              <a:t> и доступный способ решения этой задачи. При этом , даже для слабых учеников это задание вполне доступно.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этим, а также 12 и 18 заданием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встает вопрос, о необходимости изучения логики и логических операций в 9 классе.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7349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Задача 20 представлена двумя вариантами:</a:t>
            </a:r>
            <a:r>
              <a:rPr lang="ru-RU" sz="1200" baseline="0" dirty="0" smtClean="0"/>
              <a:t> задача в среде Робот или на языке Паскаль. Я склоняюсь к изучению Паскаля, как более перспективного и необходимого для последующего образования (в школе или другом учебном заведении), т.к. изучение программирования в подавляющем числе случаев сводится именно к изучению этого языка. Программируя в среде Робота мы, безусловно, облегчаем участь ученика по сдаче экзамена, но тем самым упускаем время на изучение необходимого языка программирования.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509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 задания может отличатся: </a:t>
            </a:r>
            <a:r>
              <a:rPr lang="ru-RU" sz="1200" dirty="0" smtClean="0"/>
              <a:t>Какую команду надо выполнить Чертёжнику, чтобы вернуться в исходную точку, из которой</a:t>
            </a:r>
            <a:r>
              <a:rPr lang="en-US" sz="1200" dirty="0" smtClean="0"/>
              <a:t> </a:t>
            </a:r>
            <a:r>
              <a:rPr lang="ru-RU" sz="1200" dirty="0" smtClean="0"/>
              <a:t>он начал </a:t>
            </a:r>
            <a:r>
              <a:rPr lang="ru-RU" sz="1200" dirty="0" err="1" smtClean="0"/>
              <a:t>дви</a:t>
            </a:r>
            <a:r>
              <a:rPr lang="ru-RU" sz="1200" dirty="0" smtClean="0"/>
              <a:t>​же​</a:t>
            </a:r>
            <a:r>
              <a:rPr lang="ru-RU" sz="1200" dirty="0" err="1" smtClean="0"/>
              <a:t>ние</a:t>
            </a:r>
            <a:r>
              <a:rPr lang="ru-RU" sz="1200" dirty="0" smtClean="0"/>
              <a:t>?</a:t>
            </a:r>
          </a:p>
          <a:p>
            <a:r>
              <a:rPr lang="ru-RU" sz="1200" dirty="0" smtClean="0"/>
              <a:t>ИЛИ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Какую одну команду надо выполнить Чертёжнику, чтобы заменить данный набор команд?</a:t>
            </a:r>
          </a:p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Обычно не вызывает затруднений. Важно аккуратно разобрать сообщение по символам.</a:t>
            </a:r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Обычно не вызывает затруднений. </a:t>
            </a:r>
            <a:r>
              <a:rPr lang="ru-RU" sz="1200" dirty="0" smtClean="0"/>
              <a:t>Запись шагов вычисления значений переменных.</a:t>
            </a:r>
          </a:p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dirty="0" smtClean="0"/>
              <a:t>Запись шагов вычисления значений переменных, а затем  общее понимание сути программы, формируемое в процессе решения типовых задач. Вообще эффективное изучение темы «Программирование» невозможно достигнуть</a:t>
            </a:r>
            <a:r>
              <a:rPr lang="ru-RU" sz="1200" baseline="0" dirty="0" smtClean="0"/>
              <a:t> за «один прием». Желательно начать изучение темы в 8 классе.</a:t>
            </a:r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6F44-ADE0-41AD-AC4A-FBAB7158012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62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atgrad.org/" TargetMode="External"/><Relationship Id="rId5" Type="http://schemas.openxmlformats.org/officeDocument/2006/relationships/hyperlink" Target="http://kpolyakov.spb.ru/" TargetMode="External"/><Relationship Id="rId4" Type="http://schemas.openxmlformats.org/officeDocument/2006/relationships/hyperlink" Target="https://oge.sdamgi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66404" y="935182"/>
            <a:ext cx="4983979" cy="1527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Эффективные методы и приемы подготовки учащихся к ГИА по информатике</a:t>
            </a:r>
            <a:endParaRPr lang="en-US" sz="36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7927" y="26556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информатики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МБОУ «Школа №34» 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 </a:t>
            </a:r>
            <a:r>
              <a:rPr lang="ru-RU" sz="28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В.Любакова</a:t>
            </a:r>
            <a:endParaRPr lang="ru-RU" sz="28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900" y="1467600"/>
            <a:ext cx="8102600" cy="298543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9. </a:t>
            </a:r>
            <a:r>
              <a:rPr lang="ru-RU" sz="2400" dirty="0" smtClean="0"/>
              <a:t>Запишите  значение  переменной  </a:t>
            </a:r>
            <a:r>
              <a:rPr lang="ru-RU" sz="2400" dirty="0" err="1" smtClean="0"/>
              <a:t>s</a:t>
            </a:r>
            <a:r>
              <a:rPr lang="ru-RU" sz="2400" dirty="0" smtClean="0"/>
              <a:t>,  полученное  в  результате  работы  следующей про​</a:t>
            </a:r>
            <a:r>
              <a:rPr lang="ru-RU" sz="2400" dirty="0" err="1" smtClean="0"/>
              <a:t>грам</a:t>
            </a:r>
            <a:r>
              <a:rPr lang="ru-RU" sz="2400" dirty="0" smtClean="0"/>
              <a:t>​мы. </a:t>
            </a:r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s, k:integer;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begin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s := 0 ;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k:= 4 to 11 do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s := s + k ;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writeln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(s);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end. 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626" y="4600808"/>
            <a:ext cx="816581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Пошаговое выполнение циклического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400" dirty="0" smtClean="0"/>
              <a:t>Запись шагов вычисления значений переменных или общее понимание сути программы, формируемое в процессе решения типовых задач.</a:t>
            </a:r>
          </a:p>
          <a:p>
            <a:pPr fontAlgn="base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467600"/>
            <a:ext cx="8502650" cy="35702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10. </a:t>
            </a:r>
            <a:r>
              <a:rPr lang="ru-RU" sz="2000" dirty="0" smtClean="0"/>
              <a:t>В </a:t>
            </a:r>
            <a:r>
              <a:rPr lang="ru-RU" sz="2000" dirty="0" err="1" smtClean="0"/>
              <a:t>таб</a:t>
            </a:r>
            <a:r>
              <a:rPr lang="ru-RU" sz="2000" dirty="0" smtClean="0"/>
              <a:t>​ли​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Dat</a:t>
            </a:r>
            <a:r>
              <a:rPr lang="ru-RU" sz="2000" dirty="0" smtClean="0"/>
              <a:t> </a:t>
            </a:r>
            <a:r>
              <a:rPr lang="ru-RU" sz="2000" dirty="0" err="1" smtClean="0"/>
              <a:t>хра</a:t>
            </a:r>
            <a:r>
              <a:rPr lang="ru-RU" sz="2000" dirty="0" smtClean="0"/>
              <a:t>​</a:t>
            </a:r>
            <a:r>
              <a:rPr lang="ru-RU" sz="2000" dirty="0" err="1" smtClean="0"/>
              <a:t>нят</a:t>
            </a:r>
            <a:r>
              <a:rPr lang="ru-RU" sz="2000" dirty="0" smtClean="0"/>
              <a:t>​</a:t>
            </a:r>
            <a:r>
              <a:rPr lang="ru-RU" sz="2000" dirty="0" err="1" smtClean="0"/>
              <a:t>ся</a:t>
            </a:r>
            <a:r>
              <a:rPr lang="ru-RU" sz="2000" dirty="0" smtClean="0"/>
              <a:t> дан​</a:t>
            </a:r>
            <a:r>
              <a:rPr lang="ru-RU" sz="2000" dirty="0" err="1" smtClean="0"/>
              <a:t>ные</a:t>
            </a:r>
            <a:r>
              <a:rPr lang="ru-RU" sz="2000" dirty="0" smtClean="0"/>
              <a:t> о ко​ли​</a:t>
            </a:r>
            <a:r>
              <a:rPr lang="ru-RU" sz="2000" dirty="0" err="1" smtClean="0"/>
              <a:t>че</a:t>
            </a:r>
            <a:r>
              <a:rPr lang="ru-RU" sz="2000" dirty="0" smtClean="0"/>
              <a:t>​</a:t>
            </a:r>
            <a:r>
              <a:rPr lang="ru-RU" sz="2000" dirty="0" err="1" smtClean="0"/>
              <a:t>стве</a:t>
            </a:r>
            <a:r>
              <a:rPr lang="ru-RU" sz="2000" dirty="0" smtClean="0"/>
              <a:t> </a:t>
            </a:r>
            <a:r>
              <a:rPr lang="ru-RU" sz="2000" dirty="0" err="1" smtClean="0"/>
              <a:t>уче</a:t>
            </a:r>
            <a:r>
              <a:rPr lang="ru-RU" sz="2000" dirty="0" smtClean="0"/>
              <a:t>​ни​ков в </a:t>
            </a:r>
            <a:r>
              <a:rPr lang="ru-RU" sz="2000" dirty="0" err="1" smtClean="0"/>
              <a:t>клас</a:t>
            </a:r>
            <a:r>
              <a:rPr lang="ru-RU" sz="2000" dirty="0" smtClean="0"/>
              <a:t>​</a:t>
            </a:r>
            <a:r>
              <a:rPr lang="ru-RU" sz="2000" dirty="0" err="1" smtClean="0"/>
              <a:t>сах</a:t>
            </a:r>
            <a:r>
              <a:rPr lang="ru-RU" sz="2000" dirty="0" smtClean="0"/>
              <a:t>. Определите,  какое  число будет  напечатано  в  результате  работы  следующей  программы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k, m: integer;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 array[1..10] of integer;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Begin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[1] := 7;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[2] := 9;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[3] := 10;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[4] := 5;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[5] := 6;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[6] := 7;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[7] := 9;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[8] := 8;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[9] := 6;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[10] := 7; m := 0;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for k := 1 to 10 do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[k] &lt; 8 then m := m + 1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writeln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(m)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End.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4924901"/>
            <a:ext cx="84584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Пошаговое выполнение циклического алгоритма обработки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массива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400" dirty="0" smtClean="0"/>
              <a:t>Запись шагов вычисления значений переменных или общее понимание сути программы, формируемое в процессе решения типовых задач на массивы.</a:t>
            </a:r>
          </a:p>
          <a:p>
            <a:pPr fontAlgn="base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467600"/>
            <a:ext cx="8502650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11. </a:t>
            </a:r>
            <a:r>
              <a:rPr lang="ru-RU" sz="2000" dirty="0" smtClean="0"/>
              <a:t>На рисунке – схема дорог, связывающих города А, B, C, D, E, F, G, H. По каждой дороге можно двигаться только в одном направлении, указанном стрелкой. Сколько </a:t>
            </a:r>
            <a:r>
              <a:rPr lang="ru-RU" sz="2000" dirty="0" err="1" smtClean="0"/>
              <a:t>суще</a:t>
            </a:r>
            <a:r>
              <a:rPr lang="ru-RU" sz="2000" dirty="0" smtClean="0"/>
              <a:t>​</a:t>
            </a:r>
            <a:r>
              <a:rPr lang="ru-RU" sz="2000" dirty="0" err="1" smtClean="0"/>
              <a:t>ству</a:t>
            </a:r>
            <a:r>
              <a:rPr lang="ru-RU" sz="2000" dirty="0" smtClean="0"/>
              <a:t>​</a:t>
            </a:r>
            <a:r>
              <a:rPr lang="ru-RU" sz="2000" dirty="0" err="1" smtClean="0"/>
              <a:t>ет</a:t>
            </a:r>
            <a:r>
              <a:rPr lang="ru-RU" sz="2000" dirty="0" smtClean="0"/>
              <a:t> раз​</a:t>
            </a:r>
            <a:r>
              <a:rPr lang="ru-RU" sz="2000" dirty="0" err="1" smtClean="0"/>
              <a:t>лич</a:t>
            </a:r>
            <a:r>
              <a:rPr lang="ru-RU" sz="2000" dirty="0" smtClean="0"/>
              <a:t>​</a:t>
            </a:r>
            <a:r>
              <a:rPr lang="ru-RU" sz="2000" dirty="0" err="1" smtClean="0"/>
              <a:t>ных</a:t>
            </a:r>
            <a:r>
              <a:rPr lang="ru-RU" sz="2000" dirty="0" smtClean="0"/>
              <a:t> путей из го​</a:t>
            </a:r>
            <a:r>
              <a:rPr lang="ru-RU" sz="2000" dirty="0" err="1" smtClean="0"/>
              <a:t>ро</a:t>
            </a:r>
            <a:r>
              <a:rPr lang="ru-RU" sz="2000" dirty="0" smtClean="0"/>
              <a:t>​да А в город H?</a:t>
            </a:r>
          </a:p>
          <a:p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053" y="2481426"/>
            <a:ext cx="3190875" cy="173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4486751"/>
            <a:ext cx="8458491" cy="345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 оптимального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маршрута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400" dirty="0" smtClean="0"/>
              <a:t>Динамический </a:t>
            </a:r>
            <a:r>
              <a:rPr lang="ru-RU" sz="2400" dirty="0" err="1" smtClean="0"/>
              <a:t>посчет</a:t>
            </a:r>
            <a:r>
              <a:rPr lang="ru-RU" sz="2400" dirty="0" smtClean="0"/>
              <a:t> количества дорог в каждую вершину:</a:t>
            </a:r>
          </a:p>
          <a:p>
            <a:pPr fontAlgn="base"/>
            <a:r>
              <a:rPr lang="ru-RU" sz="2400" dirty="0" smtClean="0"/>
              <a:t>А=1</a:t>
            </a:r>
            <a:r>
              <a:rPr lang="en-US" sz="2400" dirty="0" smtClean="0"/>
              <a:t>         D(ABC)=1+1+1=3   G(FDC)=4+</a:t>
            </a:r>
            <a:r>
              <a:rPr lang="ru-RU" sz="2400" dirty="0" smtClean="0"/>
              <a:t>3</a:t>
            </a:r>
            <a:r>
              <a:rPr lang="en-US" sz="2400" dirty="0" smtClean="0"/>
              <a:t>+</a:t>
            </a:r>
            <a:r>
              <a:rPr lang="ru-RU" sz="2400" dirty="0" smtClean="0"/>
              <a:t>1</a:t>
            </a:r>
            <a:r>
              <a:rPr lang="en-US" sz="2400" dirty="0" smtClean="0"/>
              <a:t>=8</a:t>
            </a:r>
            <a:endParaRPr lang="ru-RU" sz="2400" dirty="0" smtClean="0"/>
          </a:p>
          <a:p>
            <a:pPr fontAlgn="base"/>
            <a:r>
              <a:rPr lang="ru-RU" sz="2400" dirty="0" smtClean="0"/>
              <a:t>В(А)=1</a:t>
            </a:r>
            <a:r>
              <a:rPr lang="en-US" sz="2400" dirty="0" smtClean="0"/>
              <a:t>    F(AD)=1+3=4          H(EFG)=5+4+8=17</a:t>
            </a:r>
          </a:p>
          <a:p>
            <a:pPr fontAlgn="base"/>
            <a:r>
              <a:rPr lang="en-US" sz="2400" dirty="0" smtClean="0"/>
              <a:t>C(B)=1     E(AF)=1+4=5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ru-RU" sz="2400" dirty="0" smtClean="0"/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467600"/>
            <a:ext cx="850265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1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smtClean="0"/>
              <a:t>В таблице представлен фрагмент базы данных «Товары». Сколько товаров в данном фрагменте удовлетворяют условию</a:t>
            </a:r>
          </a:p>
          <a:p>
            <a:r>
              <a:rPr lang="ru-RU" sz="2000" dirty="0" smtClean="0"/>
              <a:t>(Стоимость(1 кг) &lt; 160) И (Упаковка = «Нет»)?</a:t>
            </a:r>
          </a:p>
          <a:p>
            <a:endParaRPr lang="ru-RU" sz="2000" dirty="0" smtClean="0"/>
          </a:p>
          <a:p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892" y="4255524"/>
            <a:ext cx="8458491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 по логическому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условию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четкое осознание разницы И/ИЛИ и аккуратная фиксация выполнения условия для каждой строчки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ru-RU" sz="2400" dirty="0" smtClean="0"/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http://kpolyakov.spb.ru/cms/images/834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25" y="2444476"/>
            <a:ext cx="4848225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467600"/>
            <a:ext cx="850265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13. </a:t>
            </a:r>
            <a:r>
              <a:rPr lang="ru-RU" sz="2400" dirty="0" smtClean="0"/>
              <a:t>Переведите число 222 из десятичной системы счисления в двоичную систему счисления. Сколько единиц содержит полученное число? </a:t>
            </a:r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509" y="3330613"/>
            <a:ext cx="8458491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Перевод в различные системы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счисления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перевод, способом последовательного деления столбиком.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ru-RU" sz="2400" dirty="0" smtClean="0"/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467600"/>
            <a:ext cx="850265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14. </a:t>
            </a:r>
            <a:r>
              <a:rPr lang="ru-RU" sz="2000" dirty="0" smtClean="0"/>
              <a:t>У исполнителя </a:t>
            </a:r>
            <a:r>
              <a:rPr lang="ru-RU" sz="2000" dirty="0" err="1" smtClean="0"/>
              <a:t>Умножатель</a:t>
            </a:r>
            <a:r>
              <a:rPr lang="ru-RU" sz="2000" dirty="0" smtClean="0"/>
              <a:t> две команды, которым присвоены номера:</a:t>
            </a:r>
          </a:p>
          <a:p>
            <a:pPr>
              <a:buAutoNum type="arabicPeriod"/>
            </a:pPr>
            <a:r>
              <a:rPr lang="ru-RU" sz="2000" dirty="0" smtClean="0"/>
              <a:t>умножь на 2</a:t>
            </a:r>
            <a:br>
              <a:rPr lang="ru-RU" sz="2000" dirty="0" smtClean="0"/>
            </a:br>
            <a:r>
              <a:rPr lang="ru-RU" sz="2000" dirty="0" smtClean="0"/>
              <a:t>2. прибавь 3</a:t>
            </a:r>
          </a:p>
          <a:p>
            <a:r>
              <a:rPr lang="ru-RU" sz="2000" dirty="0" smtClean="0"/>
              <a:t>Составьте алгоритм получения из числа 4 числа 47 содержащий не более 5 команд. В ответе запишите только номера команд. Если таких алгоритмов более одного, то запишите любой из них. 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541" y="3876042"/>
            <a:ext cx="8458491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линейного алгоритма. </a:t>
            </a: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дерева обратных шагов: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ru-RU" sz="2400" dirty="0" smtClean="0"/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52932" y="5390147"/>
            <a:ext cx="802106" cy="593558"/>
            <a:chOff x="3753852" y="4652210"/>
            <a:chExt cx="770021" cy="737937"/>
          </a:xfrm>
        </p:grpSpPr>
        <p:sp>
          <p:nvSpPr>
            <p:cNvPr id="5" name="TextBox 4"/>
            <p:cNvSpPr txBox="1"/>
            <p:nvPr/>
          </p:nvSpPr>
          <p:spPr>
            <a:xfrm>
              <a:off x="3898232" y="4796590"/>
              <a:ext cx="529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47</a:t>
              </a:r>
              <a:endParaRPr lang="ru-RU" sz="2400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3753852" y="4652210"/>
              <a:ext cx="770021" cy="7379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" name="Прямая со стрелкой 8"/>
          <p:cNvCxnSpPr/>
          <p:nvPr/>
        </p:nvCxnSpPr>
        <p:spPr>
          <a:xfrm rot="10800000">
            <a:off x="1155039" y="5686927"/>
            <a:ext cx="689815" cy="40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1892974" y="5374105"/>
            <a:ext cx="802106" cy="593558"/>
            <a:chOff x="3753852" y="4652210"/>
            <a:chExt cx="770021" cy="737937"/>
          </a:xfrm>
        </p:grpSpPr>
        <p:sp>
          <p:nvSpPr>
            <p:cNvPr id="13" name="TextBox 12"/>
            <p:cNvSpPr txBox="1"/>
            <p:nvPr/>
          </p:nvSpPr>
          <p:spPr>
            <a:xfrm>
              <a:off x="3898232" y="4796590"/>
              <a:ext cx="529389" cy="57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44</a:t>
              </a:r>
              <a:endParaRPr lang="ru-RU" sz="2400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753852" y="4652210"/>
              <a:ext cx="770021" cy="7379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47544" y="51655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2679041" y="5390146"/>
            <a:ext cx="721893" cy="328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3207" y="50853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3384890" y="4989094"/>
            <a:ext cx="802106" cy="593558"/>
            <a:chOff x="3753852" y="4652210"/>
            <a:chExt cx="770021" cy="737937"/>
          </a:xfrm>
        </p:grpSpPr>
        <p:sp>
          <p:nvSpPr>
            <p:cNvPr id="22" name="TextBox 21"/>
            <p:cNvSpPr txBox="1"/>
            <p:nvPr/>
          </p:nvSpPr>
          <p:spPr>
            <a:xfrm>
              <a:off x="3898232" y="4796590"/>
              <a:ext cx="529389" cy="57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22</a:t>
              </a:r>
              <a:endParaRPr lang="ru-RU" sz="2400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753852" y="4652210"/>
              <a:ext cx="770021" cy="7379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4" name="Прямая со стрелкой 23"/>
          <p:cNvCxnSpPr/>
          <p:nvPr/>
        </p:nvCxnSpPr>
        <p:spPr>
          <a:xfrm rot="10800000">
            <a:off x="2791335" y="5735056"/>
            <a:ext cx="673766" cy="216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3368848" y="5775158"/>
            <a:ext cx="802106" cy="593558"/>
            <a:chOff x="3753852" y="4652210"/>
            <a:chExt cx="770021" cy="737937"/>
          </a:xfrm>
        </p:grpSpPr>
        <p:sp>
          <p:nvSpPr>
            <p:cNvPr id="27" name="TextBox 26"/>
            <p:cNvSpPr txBox="1"/>
            <p:nvPr/>
          </p:nvSpPr>
          <p:spPr>
            <a:xfrm>
              <a:off x="3898232" y="4796590"/>
              <a:ext cx="529389" cy="57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41</a:t>
              </a:r>
              <a:endParaRPr lang="ru-RU" sz="2400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753852" y="4652210"/>
              <a:ext cx="770021" cy="7379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9" name="Прямая со стрелкой 28"/>
          <p:cNvCxnSpPr/>
          <p:nvPr/>
        </p:nvCxnSpPr>
        <p:spPr>
          <a:xfrm rot="10800000" flipV="1">
            <a:off x="4235127" y="5133472"/>
            <a:ext cx="705849" cy="168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71544" y="58072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4940974" y="4748463"/>
            <a:ext cx="802106" cy="593558"/>
            <a:chOff x="3753852" y="4652210"/>
            <a:chExt cx="770021" cy="737937"/>
          </a:xfrm>
        </p:grpSpPr>
        <p:sp>
          <p:nvSpPr>
            <p:cNvPr id="33" name="TextBox 32"/>
            <p:cNvSpPr txBox="1"/>
            <p:nvPr/>
          </p:nvSpPr>
          <p:spPr>
            <a:xfrm>
              <a:off x="3898232" y="4796590"/>
              <a:ext cx="529389" cy="57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11</a:t>
              </a:r>
              <a:endParaRPr lang="ru-RU" sz="2400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753852" y="4652210"/>
              <a:ext cx="770021" cy="7379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251165" y="47003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>
            <a:off x="4106788" y="5317961"/>
            <a:ext cx="673766" cy="216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4684301" y="5358063"/>
            <a:ext cx="802106" cy="593558"/>
            <a:chOff x="3753852" y="4652210"/>
            <a:chExt cx="770021" cy="737937"/>
          </a:xfrm>
        </p:grpSpPr>
        <p:sp>
          <p:nvSpPr>
            <p:cNvPr id="38" name="TextBox 37"/>
            <p:cNvSpPr txBox="1"/>
            <p:nvPr/>
          </p:nvSpPr>
          <p:spPr>
            <a:xfrm>
              <a:off x="3898232" y="4796590"/>
              <a:ext cx="529389" cy="57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19</a:t>
              </a:r>
              <a:endParaRPr lang="ru-RU" sz="2400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753852" y="4652210"/>
              <a:ext cx="770021" cy="7379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186997" y="53901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rot="10800000">
            <a:off x="5775158" y="4957011"/>
            <a:ext cx="753986" cy="32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6432891" y="4812631"/>
            <a:ext cx="802106" cy="593558"/>
            <a:chOff x="3753852" y="4652210"/>
            <a:chExt cx="770021" cy="737937"/>
          </a:xfrm>
        </p:grpSpPr>
        <p:sp>
          <p:nvSpPr>
            <p:cNvPr id="43" name="TextBox 42"/>
            <p:cNvSpPr txBox="1"/>
            <p:nvPr/>
          </p:nvSpPr>
          <p:spPr>
            <a:xfrm>
              <a:off x="3898232" y="4796590"/>
              <a:ext cx="529389" cy="57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8</a:t>
              </a:r>
              <a:endParaRPr lang="ru-RU" sz="2400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753852" y="4652210"/>
              <a:ext cx="770021" cy="7379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935587" y="44917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cxnSp>
        <p:nvCxnSpPr>
          <p:cNvPr id="47" name="Прямая со стрелкой 46"/>
          <p:cNvCxnSpPr>
            <a:endCxn id="44" idx="6"/>
          </p:cNvCxnSpPr>
          <p:nvPr/>
        </p:nvCxnSpPr>
        <p:spPr>
          <a:xfrm rot="10800000">
            <a:off x="7234997" y="5109410"/>
            <a:ext cx="834190" cy="7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8069184" y="4796589"/>
            <a:ext cx="802106" cy="593558"/>
            <a:chOff x="3753852" y="4652210"/>
            <a:chExt cx="770021" cy="737937"/>
          </a:xfrm>
        </p:grpSpPr>
        <p:sp>
          <p:nvSpPr>
            <p:cNvPr id="49" name="TextBox 48"/>
            <p:cNvSpPr txBox="1"/>
            <p:nvPr/>
          </p:nvSpPr>
          <p:spPr>
            <a:xfrm>
              <a:off x="3898232" y="4796590"/>
              <a:ext cx="529389" cy="57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4</a:t>
              </a:r>
              <a:endParaRPr lang="ru-RU" sz="2400" dirty="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753852" y="4652210"/>
              <a:ext cx="770021" cy="7379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411459" y="457199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467600"/>
            <a:ext cx="850265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15. </a:t>
            </a:r>
            <a:r>
              <a:rPr lang="ru-RU" sz="2000" dirty="0" smtClean="0"/>
              <a:t>Файл размером 160 Кбайт передаётся через некоторое соединение со скоростью 2048 бит в секунду. Определите размер файла (в Кбайт), который можно передать за то же время через другое  соединение  со  скоростью  768  бит  в  секунду.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541" y="3073937"/>
            <a:ext cx="8458491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скорости передачи информации. </a:t>
            </a: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Использовать соотношение из курса физики (математики)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S=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составлять пропорцию и применять сокращение дробей для рационального вычисления</a:t>
            </a: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7937" y="4892842"/>
            <a:ext cx="3753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160 Кб – 2048 бит/с</a:t>
            </a:r>
          </a:p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i="1" dirty="0" smtClean="0"/>
              <a:t> </a:t>
            </a:r>
            <a:r>
              <a:rPr lang="ru-RU" sz="2800" dirty="0" smtClean="0"/>
              <a:t>Кб  – 768 бит/с</a:t>
            </a:r>
            <a:endParaRPr lang="ru-RU" sz="2800" dirty="0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4781064" y="4935622"/>
          <a:ext cx="2149125" cy="919745"/>
        </p:xfrm>
        <a:graphic>
          <a:graphicData uri="http://schemas.openxmlformats.org/presentationml/2006/ole">
            <p:oleObj spid="_x0000_s31749" name="Формула" r:id="rId4" imgW="812447" imgH="393529" progId="Equation.3">
              <p:embed/>
            </p:oleObj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88757" y="5919537"/>
            <a:ext cx="835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этом важно обращать внимание, что единицы измерения в одном столбике пропорции должны быть одинаковые, а во всей пропорции – нет.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467600"/>
            <a:ext cx="8502650" cy="32316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16. </a:t>
            </a:r>
            <a:r>
              <a:rPr lang="ru-RU" sz="2000" dirty="0" smtClean="0"/>
              <a:t>Автомат получает на вход четырёхзначное десятичное число. По полученному числу строится новое десятичное число по следующим правилам.</a:t>
            </a:r>
            <a:br>
              <a:rPr lang="ru-RU" sz="2000" dirty="0" smtClean="0"/>
            </a:br>
            <a:r>
              <a:rPr lang="ru-RU" sz="2000" dirty="0" smtClean="0"/>
              <a:t>1. Вычисляются два числа – сумма четных цифр и сумма нечетных цифр заданного числа.</a:t>
            </a:r>
            <a:br>
              <a:rPr lang="ru-RU" sz="2000" dirty="0" smtClean="0"/>
            </a:br>
            <a:r>
              <a:rPr lang="ru-RU" sz="2000" dirty="0" smtClean="0"/>
              <a:t>2. Полученные два числа записываются друг за другом в порядке </a:t>
            </a:r>
            <a:r>
              <a:rPr lang="ru-RU" sz="2000" dirty="0" err="1" smtClean="0"/>
              <a:t>неубывания</a:t>
            </a:r>
            <a:r>
              <a:rPr lang="ru-RU" sz="2000" dirty="0" smtClean="0"/>
              <a:t> (без разделителей).</a:t>
            </a:r>
            <a:br>
              <a:rPr lang="ru-RU" sz="2000" dirty="0" smtClean="0"/>
            </a:br>
            <a:r>
              <a:rPr lang="ru-RU" sz="2000" dirty="0" smtClean="0"/>
              <a:t>Определите, сколько из приведённых ниже чисел могут получиться в результате работы автомата.</a:t>
            </a:r>
          </a:p>
          <a:p>
            <a:r>
              <a:rPr lang="ru-RU" sz="2000" dirty="0" smtClean="0"/>
              <a:t>419  1319  2014  1811  1212  205  322  294  55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769" y="4778890"/>
            <a:ext cx="8458491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анализа результата работы алгоритма. </a:t>
            </a:r>
          </a:p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Самая трудная задача первой части, требующая отслеживания нескольких параметров.</a:t>
            </a: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Нахождение максимальной границы сумм, определение четности (нечетности), подбор возможных значений для исходного числа</a:t>
            </a: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467600"/>
            <a:ext cx="8502650" cy="26161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17. </a:t>
            </a:r>
            <a:r>
              <a:rPr lang="ru-RU" sz="2000" dirty="0" smtClean="0"/>
              <a:t>Доступ к файлу </a:t>
            </a:r>
            <a:r>
              <a:rPr lang="ru-RU" sz="2000" b="1" dirty="0" err="1" smtClean="0"/>
              <a:t>monkey.jpg</a:t>
            </a:r>
            <a:r>
              <a:rPr lang="ru-RU" sz="2000" dirty="0" smtClean="0"/>
              <a:t>, находящемуся на сервере </a:t>
            </a:r>
            <a:r>
              <a:rPr lang="ru-RU" sz="2000" b="1" dirty="0" err="1" smtClean="0"/>
              <a:t>animals.ru</a:t>
            </a:r>
            <a:r>
              <a:rPr lang="ru-RU" sz="2000" dirty="0" smtClean="0"/>
              <a:t>, осуществляется по протоколу </a:t>
            </a:r>
            <a:r>
              <a:rPr lang="ru-RU" sz="2000" b="1" dirty="0" err="1" smtClean="0"/>
              <a:t>http</a:t>
            </a:r>
            <a:r>
              <a:rPr lang="ru-RU" sz="2000" dirty="0" smtClean="0"/>
              <a:t>. Фрагменты адреса файла закодированы буквами от А до Ж. Запишите последовательность этих букв, кодирующую адрес указанного файла в сети Интернет.</a:t>
            </a:r>
          </a:p>
          <a:p>
            <a:r>
              <a:rPr lang="en-US" sz="2000" dirty="0" smtClean="0"/>
              <a:t>A) http</a:t>
            </a:r>
            <a:r>
              <a:rPr lang="ru-RU" sz="2000" dirty="0" smtClean="0"/>
              <a:t>          Б</a:t>
            </a:r>
            <a:r>
              <a:rPr lang="en-US" sz="2000" dirty="0" smtClean="0"/>
              <a:t>) ://</a:t>
            </a:r>
            <a:br>
              <a:rPr lang="en-US" sz="2000" dirty="0" smtClean="0"/>
            </a:br>
            <a:r>
              <a:rPr lang="en-US" sz="2000" dirty="0" smtClean="0"/>
              <a:t>B) animals. </a:t>
            </a:r>
            <a:r>
              <a:rPr lang="ru-RU" sz="2000" dirty="0" smtClean="0"/>
              <a:t>  Г</a:t>
            </a:r>
            <a:r>
              <a:rPr lang="en-US" sz="2000" dirty="0" smtClean="0"/>
              <a:t>) /</a:t>
            </a:r>
            <a:br>
              <a:rPr lang="en-US" sz="2000" dirty="0" smtClean="0"/>
            </a:br>
            <a:r>
              <a:rPr lang="ru-RU" sz="2000" dirty="0" smtClean="0"/>
              <a:t>Д</a:t>
            </a:r>
            <a:r>
              <a:rPr lang="en-US" sz="2000" dirty="0" smtClean="0"/>
              <a:t>) monkey   </a:t>
            </a:r>
            <a:r>
              <a:rPr lang="ru-RU" sz="2000" dirty="0" smtClean="0"/>
              <a:t>Е</a:t>
            </a:r>
            <a:r>
              <a:rPr lang="en-US" sz="2000" dirty="0" smtClean="0"/>
              <a:t>) </a:t>
            </a:r>
            <a:r>
              <a:rPr lang="en-US" sz="2000" dirty="0" err="1" smtClean="0"/>
              <a:t>ru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Ж</a:t>
            </a:r>
            <a:r>
              <a:rPr lang="en-US" sz="2000" dirty="0" smtClean="0"/>
              <a:t>) .jpg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798" y="4224254"/>
            <a:ext cx="8458491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правильного адреса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решения: </a:t>
            </a:r>
            <a:r>
              <a:rPr lang="ru-RU" sz="2400" dirty="0" smtClean="0"/>
              <a:t>Применение схемы</a:t>
            </a:r>
          </a:p>
          <a:p>
            <a:pPr algn="ctr" fontAlgn="base"/>
            <a:r>
              <a:rPr lang="ru-RU" sz="2400" i="1" dirty="0" smtClean="0"/>
              <a:t> </a:t>
            </a:r>
            <a:r>
              <a:rPr lang="ru-RU" sz="2400" i="1" dirty="0" err="1" smtClean="0"/>
              <a:t>протокол:\\</a:t>
            </a:r>
            <a:r>
              <a:rPr lang="ru-RU" sz="2400" i="1" dirty="0" smtClean="0"/>
              <a:t> сервер \файл</a:t>
            </a:r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Прямая соединительная линия 63"/>
          <p:cNvCxnSpPr/>
          <p:nvPr/>
        </p:nvCxnSpPr>
        <p:spPr>
          <a:xfrm rot="10800000" flipV="1">
            <a:off x="6838164" y="5448499"/>
            <a:ext cx="418290" cy="4182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1" idx="7"/>
            <a:endCxn id="61" idx="3"/>
          </p:cNvCxnSpPr>
          <p:nvPr/>
        </p:nvCxnSpPr>
        <p:spPr>
          <a:xfrm rot="16200000" flipH="1" flipV="1">
            <a:off x="6892096" y="5512158"/>
            <a:ext cx="495251" cy="4952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0800000" flipV="1">
            <a:off x="6993147" y="5457643"/>
            <a:ext cx="776382" cy="6326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62" idx="7"/>
          </p:cNvCxnSpPr>
          <p:nvPr/>
        </p:nvCxnSpPr>
        <p:spPr>
          <a:xfrm rot="16200000" flipH="1" flipV="1">
            <a:off x="7275105" y="5473942"/>
            <a:ext cx="570137" cy="6854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 flipV="1">
            <a:off x="7504981" y="5687685"/>
            <a:ext cx="485484" cy="3910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61" idx="0"/>
          </p:cNvCxnSpPr>
          <p:nvPr/>
        </p:nvCxnSpPr>
        <p:spPr>
          <a:xfrm rot="16200000" flipH="1" flipV="1">
            <a:off x="6823573" y="5385268"/>
            <a:ext cx="291829" cy="3404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3850" y="1467600"/>
            <a:ext cx="8502650" cy="26161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18. </a:t>
            </a:r>
            <a:r>
              <a:rPr lang="ru-RU" sz="2000" dirty="0" smtClean="0"/>
              <a:t>Приведены запросы к поисковому серверу. Для каждого запроса указан его код – соответствующая буква от А до Г. Запишите в таблицу коды запросов слева направо в порядке </a:t>
            </a:r>
            <a:r>
              <a:rPr lang="ru-RU" sz="2000" b="1" dirty="0" smtClean="0"/>
              <a:t>возрастания</a:t>
            </a:r>
            <a:r>
              <a:rPr lang="ru-RU" sz="2000" dirty="0" smtClean="0"/>
              <a:t> количества страниц, которые нашёл поисковый сервер по каждому запросу. </a:t>
            </a:r>
          </a:p>
          <a:p>
            <a:r>
              <a:rPr lang="ru-RU" sz="2000" dirty="0" smtClean="0"/>
              <a:t>А: Лебедь | Рак | Щука</a:t>
            </a:r>
            <a:br>
              <a:rPr lang="ru-RU" sz="2000" dirty="0" smtClean="0"/>
            </a:br>
            <a:r>
              <a:rPr lang="ru-RU" sz="2000" dirty="0" smtClean="0"/>
              <a:t>Б: Лебедь &amp; Рак</a:t>
            </a:r>
            <a:br>
              <a:rPr lang="ru-RU" sz="2000" dirty="0" smtClean="0"/>
            </a:br>
            <a:r>
              <a:rPr lang="ru-RU" sz="2000" dirty="0" smtClean="0"/>
              <a:t>В: Лебедь &amp; Рак &amp; Щука</a:t>
            </a:r>
            <a:br>
              <a:rPr lang="ru-RU" sz="2000" dirty="0" smtClean="0"/>
            </a:br>
            <a:r>
              <a:rPr lang="ru-RU" sz="2000" dirty="0" smtClean="0"/>
              <a:t>Г: Лебедь | Рак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798" y="4224254"/>
            <a:ext cx="8458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диаграмм Эйлера-Венна для логических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выражений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кругов Эйлера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82493" y="5350212"/>
            <a:ext cx="700391" cy="70039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98059" y="5369667"/>
            <a:ext cx="700391" cy="70039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67319" y="5846323"/>
            <a:ext cx="700391" cy="70039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Щ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1031131" y="5389122"/>
            <a:ext cx="418290" cy="4182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1" idx="7"/>
            <a:endCxn id="11" idx="3"/>
          </p:cNvCxnSpPr>
          <p:nvPr/>
        </p:nvCxnSpPr>
        <p:spPr>
          <a:xfrm rot="16200000" flipH="1" flipV="1">
            <a:off x="1085063" y="5452781"/>
            <a:ext cx="495251" cy="4952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1274324" y="5437765"/>
            <a:ext cx="671209" cy="5155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2" idx="7"/>
            <a:endCxn id="13" idx="2"/>
          </p:cNvCxnSpPr>
          <p:nvPr/>
        </p:nvCxnSpPr>
        <p:spPr>
          <a:xfrm rot="16200000" flipH="1" flipV="1">
            <a:off x="1269459" y="5370097"/>
            <a:ext cx="724282" cy="9285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 flipV="1">
            <a:off x="1357008" y="5554924"/>
            <a:ext cx="724282" cy="9285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2" idx="5"/>
          </p:cNvCxnSpPr>
          <p:nvPr/>
        </p:nvCxnSpPr>
        <p:spPr>
          <a:xfrm rot="5400000">
            <a:off x="1492764" y="5875508"/>
            <a:ext cx="511136" cy="695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1536972" y="6342434"/>
            <a:ext cx="291828" cy="1945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0"/>
          </p:cNvCxnSpPr>
          <p:nvPr/>
        </p:nvCxnSpPr>
        <p:spPr>
          <a:xfrm rot="16200000" flipH="1" flipV="1">
            <a:off x="1016540" y="5325891"/>
            <a:ext cx="291829" cy="340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8186" y="5402687"/>
            <a:ext cx="44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2740041" y="5362088"/>
            <a:ext cx="700391" cy="700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255607" y="5381543"/>
            <a:ext cx="700391" cy="700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924867" y="5858199"/>
            <a:ext cx="700391" cy="700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Щ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75734" y="5414563"/>
            <a:ext cx="44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Б.</a:t>
            </a: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4711344" y="5362088"/>
            <a:ext cx="700391" cy="700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226910" y="5381543"/>
            <a:ext cx="700391" cy="700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955804" y="5818442"/>
            <a:ext cx="700391" cy="700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Щ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47037" y="5414563"/>
            <a:ext cx="44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6789526" y="5409589"/>
            <a:ext cx="700391" cy="700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305092" y="5429044"/>
            <a:ext cx="700391" cy="700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6974352" y="5905700"/>
            <a:ext cx="700391" cy="700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Щ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25219" y="5462064"/>
            <a:ext cx="44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</a:t>
            </a:r>
            <a:endParaRPr lang="ru-RU" dirty="0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rot="10800000" flipV="1">
            <a:off x="7626902" y="5833110"/>
            <a:ext cx="377909" cy="302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0800000" flipV="1">
            <a:off x="3241147" y="5555410"/>
            <a:ext cx="157660" cy="150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10800000" flipV="1">
            <a:off x="3258400" y="5635923"/>
            <a:ext cx="157660" cy="150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10800000" flipV="1">
            <a:off x="3269902" y="5710686"/>
            <a:ext cx="157660" cy="150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10800000" flipV="1">
            <a:off x="3292905" y="5773947"/>
            <a:ext cx="157660" cy="150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0800000" flipV="1">
            <a:off x="3281404" y="5526656"/>
            <a:ext cx="77147" cy="75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stCxn id="51" idx="0"/>
          </p:cNvCxnSpPr>
          <p:nvPr/>
        </p:nvCxnSpPr>
        <p:spPr>
          <a:xfrm rot="16200000" flipH="1" flipV="1">
            <a:off x="5252893" y="5828460"/>
            <a:ext cx="63125" cy="43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5279686" y="5831099"/>
            <a:ext cx="78186" cy="722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5304340" y="5854103"/>
            <a:ext cx="78186" cy="722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900" y="1619087"/>
            <a:ext cx="74930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Задача 1. </a:t>
            </a:r>
            <a:r>
              <a:rPr lang="ru-RU" sz="2000" dirty="0" smtClean="0"/>
              <a:t>В книге Л.Н. Толстого 512 страниц. Какой </a:t>
            </a:r>
            <a:r>
              <a:rPr lang="ru-RU" sz="2000" dirty="0"/>
              <a:t>объём памяти (в </a:t>
            </a:r>
            <a:r>
              <a:rPr lang="ru-RU" sz="2000" dirty="0" err="1"/>
              <a:t>Мбайтах</a:t>
            </a:r>
            <a:r>
              <a:rPr lang="ru-RU" sz="2000" dirty="0"/>
              <a:t>) заняла бы эта книга, если бы Лев Николаевич набирал её на компьютере в кодировке KOI-8? На одной странице помещается 64 строки, а в строке помещается 64 символа. Каждый символ в кодировке KOI-8 занимает 8 бит памяти.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900" y="3382577"/>
            <a:ext cx="76898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на вычисление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текстовой информации. </a:t>
            </a:r>
          </a:p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трудность задачи – вычисления. </a:t>
            </a:r>
          </a:p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Рациональный способ решения: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тренировать перевод чисел в степень числа «2» и сокращение дробей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ts val="430"/>
              </a:spcBef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257652" y="5091792"/>
          <a:ext cx="5152905" cy="1036865"/>
        </p:xfrm>
        <a:graphic>
          <a:graphicData uri="http://schemas.openxmlformats.org/presentationml/2006/ole">
            <p:oleObj spid="_x0000_s1029" name="Формула" r:id="rId4" imgW="20828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467600"/>
            <a:ext cx="8502650" cy="350865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19. </a:t>
            </a:r>
            <a:r>
              <a:rPr lang="ru-RU" dirty="0" smtClean="0"/>
              <a:t>В  электронную  таблицу  занесли  данные  о  калорийности  продуктов.  Ниже  приведены первые пять строк таблицы.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 основании  данных,  содержащихся  в этой таблице, ответьте на два вопроса. </a:t>
            </a:r>
          </a:p>
          <a:p>
            <a:r>
              <a:rPr lang="ru-RU" dirty="0" smtClean="0"/>
              <a:t>1.  Сколько  продуктов  в  таблице  содержат  меньше 50 г  углеводов  и меньше 50 г  белков?  Запишите  число  этих  продуктов  в  ячейку H2 таблицы. </a:t>
            </a:r>
          </a:p>
          <a:p>
            <a:r>
              <a:rPr lang="ru-RU" dirty="0" smtClean="0"/>
              <a:t>2.  Какова  средняя  калорийность  продуктов  с  содержанием  жиров менее 1 г?  Ответ  на  этот  вопрос  запишите  в  ячейку H3 таблицы  с  точностью не менее двух знаков после запятой.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278" y="5275814"/>
            <a:ext cx="84584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Обработка большого массива данных электронной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таблицы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фильтров.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633" y="2231708"/>
            <a:ext cx="3228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467600"/>
            <a:ext cx="8502650" cy="28315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200" dirty="0" smtClean="0"/>
              <a:t>Напишите  программу,  которая  в  последовательности  натуральных  чисел определяет минимальное число, оканчивающееся на 4. Программа получает на  вход  количество  чисел  в  последовательности,  а  затем  сами  числа.  В последовательности  всегда  имеется  число,  оканчивающееся  на 4. </a:t>
            </a:r>
          </a:p>
          <a:p>
            <a:r>
              <a:rPr lang="ru-RU" sz="2200" dirty="0" smtClean="0"/>
              <a:t>Количество  чисел  не  превышает 1000. Введённые  числа  не превышают  30 000. Программа  должна  вывести  одно  число – минимальное  число, оканчивающееся на 4. </a:t>
            </a:r>
            <a:endParaRPr lang="ru-RU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998" y="4513814"/>
            <a:ext cx="845849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задачи на обработку массива целых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чисел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отработка общей схемы решения двух типов задач на эту тему: 1 тип – количество чисел известно, используется цикл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FOR</a:t>
            </a:r>
            <a:r>
              <a:rPr lang="ru-RU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; 2 тип - количество чисел неизвестно, используется цикл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WHILE</a:t>
            </a:r>
            <a:r>
              <a:rPr lang="ru-RU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Рекомендуемые сайты для подготовки к ОГЭ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22120"/>
            <a:ext cx="777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hlinkClick r:id="rId3"/>
              </a:rPr>
              <a:t>http://www.fipi.ru</a:t>
            </a:r>
            <a:r>
              <a:rPr lang="ru-RU" sz="3200" dirty="0" smtClean="0"/>
              <a:t> Федеральный институт педагогических измерений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hlinkClick r:id="rId4"/>
              </a:rPr>
              <a:t>https://oge.sdamgia.ru/</a:t>
            </a:r>
            <a:r>
              <a:rPr lang="ru-RU" sz="3200" dirty="0" smtClean="0"/>
              <a:t>  Решу ГИА (Обучающая система Дмитрия Гущина)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hlinkClick r:id="rId5"/>
              </a:rPr>
              <a:t>http://kpolyakov.spb.ru/</a:t>
            </a:r>
            <a:r>
              <a:rPr lang="ru-RU" sz="3200" dirty="0" smtClean="0"/>
              <a:t> Сайт Константина Полякова. Генератор вариантов.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hlinkClick r:id="rId6"/>
              </a:rPr>
              <a:t>https://statgrad.org/</a:t>
            </a:r>
            <a:r>
              <a:rPr lang="ru-RU" sz="3200" dirty="0" smtClean="0"/>
              <a:t> </a:t>
            </a:r>
            <a:r>
              <a:rPr lang="ru-RU" sz="3200" dirty="0" err="1" smtClean="0"/>
              <a:t>СтатГрад</a:t>
            </a:r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900" y="1619087"/>
            <a:ext cx="81026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000" i="1" dirty="0" smtClean="0"/>
              <a:t>Для </a:t>
            </a:r>
            <a:r>
              <a:rPr lang="ru-RU" sz="2000" i="1" dirty="0"/>
              <a:t>ка​ко​</a:t>
            </a:r>
            <a:r>
              <a:rPr lang="ru-RU" sz="2000" i="1" dirty="0" err="1"/>
              <a:t>го</a:t>
            </a:r>
            <a:r>
              <a:rPr lang="ru-RU" sz="2000" i="1" dirty="0"/>
              <a:t> из при​ведённых чисел </a:t>
            </a:r>
            <a:r>
              <a:rPr lang="ru-RU" sz="2000" i="1" dirty="0" err="1"/>
              <a:t>ис</a:t>
            </a:r>
            <a:r>
              <a:rPr lang="ru-RU" sz="2000" i="1" dirty="0"/>
              <a:t>​тин​но вы​</a:t>
            </a:r>
            <a:r>
              <a:rPr lang="ru-RU" sz="2000" i="1" dirty="0" err="1"/>
              <a:t>ска</a:t>
            </a:r>
            <a:r>
              <a:rPr lang="ru-RU" sz="2000" i="1" dirty="0"/>
              <a:t>​</a:t>
            </a:r>
            <a:r>
              <a:rPr lang="ru-RU" sz="2000" i="1" dirty="0" err="1"/>
              <a:t>зы</a:t>
            </a:r>
            <a:r>
              <a:rPr lang="ru-RU" sz="2000" i="1" dirty="0"/>
              <a:t>​</a:t>
            </a:r>
            <a:r>
              <a:rPr lang="ru-RU" sz="2000" i="1" dirty="0" err="1"/>
              <a:t>ва</a:t>
            </a:r>
            <a:r>
              <a:rPr lang="ru-RU" sz="2000" i="1" dirty="0"/>
              <a:t>​</a:t>
            </a:r>
            <a:r>
              <a:rPr lang="ru-RU" sz="2000" i="1" dirty="0" err="1"/>
              <a:t>ние</a:t>
            </a:r>
            <a:r>
              <a:rPr lang="ru-RU" sz="2000" i="1" dirty="0"/>
              <a:t>:</a:t>
            </a:r>
          </a:p>
          <a:p>
            <a:pPr algn="ctr"/>
            <a:r>
              <a:rPr lang="ru-RU" sz="2000" i="1" dirty="0" smtClean="0"/>
              <a:t>НЕ </a:t>
            </a:r>
            <a:r>
              <a:rPr lang="ru-RU" sz="2000" i="1" dirty="0"/>
              <a:t>(число &lt; 10) </a:t>
            </a:r>
            <a:r>
              <a:rPr lang="ru-RU" sz="2000" i="1" dirty="0" smtClean="0"/>
              <a:t>И </a:t>
            </a:r>
            <a:r>
              <a:rPr lang="ru-RU" sz="2000" i="1" dirty="0"/>
              <a:t>(число нечётное)?</a:t>
            </a:r>
          </a:p>
          <a:p>
            <a:r>
              <a:rPr lang="ru-RU" sz="2000" i="1" dirty="0" smtClean="0"/>
              <a:t>1) 22      2 ) 13      3) 9      4) 6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705" y="2829951"/>
            <a:ext cx="8132164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Логическая задача, решается средствами алгебры </a:t>
            </a:r>
            <a:r>
              <a:rPr lang="ru-RU" sz="2400" dirty="0" smtClean="0"/>
              <a:t>логики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  <a:endParaRPr lang="ru-RU" sz="2200" dirty="0">
              <a:cs typeface="Arial" panose="020B0604020202020204" pitchFamily="34" charset="0"/>
            </a:endParaRP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записать с помощью 0 и 1 значение каждого выражения и найти его значение</a:t>
            </a:r>
          </a:p>
          <a:p>
            <a:pPr fontAlgn="base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152680" y="4639455"/>
          <a:ext cx="4942383" cy="1446551"/>
        </p:xfrm>
        <a:graphic>
          <a:graphicData uri="http://schemas.openxmlformats.org/presentationml/2006/ole">
            <p:oleObj spid="_x0000_s33797" name="Формула" r:id="rId4" imgW="1562100" imgH="457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635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900" y="1467600"/>
            <a:ext cx="81026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3. </a:t>
            </a:r>
            <a:r>
              <a:rPr lang="ru-RU" sz="2000" dirty="0"/>
              <a:t>Между населёнными пунктами A, B, C, D, E построены дороги, протяжённость которых (в километрах) приведена в таблице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ru-RU" sz="2000" dirty="0"/>
          </a:p>
          <a:p>
            <a:r>
              <a:rPr lang="ru-RU" sz="2000" dirty="0"/>
              <a:t>Определите длину кратчайшего пути между пунктами A и B.  </a:t>
            </a:r>
          </a:p>
          <a:p>
            <a:r>
              <a:rPr lang="ru-RU" sz="2000" i="1" dirty="0" smtClean="0"/>
              <a:t>1) </a:t>
            </a:r>
            <a:r>
              <a:rPr lang="en-US" sz="2000" i="1" dirty="0" smtClean="0"/>
              <a:t>1</a:t>
            </a:r>
            <a:r>
              <a:rPr lang="ru-RU" sz="2000" i="1" dirty="0" smtClean="0"/>
              <a:t>      2 ) </a:t>
            </a:r>
            <a:r>
              <a:rPr lang="en-US" sz="2000" i="1" dirty="0" smtClean="0"/>
              <a:t>5</a:t>
            </a:r>
            <a:r>
              <a:rPr lang="ru-RU" sz="2000" i="1" dirty="0" smtClean="0"/>
              <a:t>      3) </a:t>
            </a:r>
            <a:r>
              <a:rPr lang="en-US" sz="2000" i="1" dirty="0" smtClean="0"/>
              <a:t>3</a:t>
            </a:r>
            <a:r>
              <a:rPr lang="ru-RU" sz="2000" i="1" dirty="0" smtClean="0"/>
              <a:t>      4) </a:t>
            </a:r>
            <a:r>
              <a:rPr lang="en-US" sz="2000" i="1" dirty="0" smtClean="0"/>
              <a:t>7</a:t>
            </a:r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3900" y="3714369"/>
            <a:ext cx="43053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Поиск </a:t>
            </a:r>
            <a:r>
              <a:rPr lang="ru-RU" sz="2400" dirty="0"/>
              <a:t>кратчайшего расстояния</a:t>
            </a:r>
            <a:r>
              <a:rPr lang="ru-RU" sz="2400" dirty="0" smtClean="0"/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исуем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возможных вариантов.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6412" y="2156251"/>
            <a:ext cx="2129976" cy="954817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6365174" y="4127500"/>
            <a:ext cx="569026" cy="37324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934200" y="4133850"/>
            <a:ext cx="1" cy="40846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934200" y="4127500"/>
            <a:ext cx="509650" cy="33168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56565" y="3783155"/>
            <a:ext cx="53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65173" y="4036607"/>
            <a:ext cx="53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94221" y="4246365"/>
            <a:ext cx="53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214837" y="4024774"/>
            <a:ext cx="53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5505" y="4453493"/>
            <a:ext cx="53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779038" y="4475761"/>
            <a:ext cx="53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403192" y="4362710"/>
            <a:ext cx="53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080661" y="4500748"/>
            <a:ext cx="351128" cy="302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664531" y="4765164"/>
            <a:ext cx="53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4888" y="4548179"/>
            <a:ext cx="53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ru-RU" sz="1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949043" y="4785267"/>
            <a:ext cx="7670" cy="39374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79038" y="5123821"/>
            <a:ext cx="53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7442966" y="4660151"/>
            <a:ext cx="127604" cy="39814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561896" y="4662298"/>
            <a:ext cx="317382" cy="34937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97451" y="4922184"/>
            <a:ext cx="53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237099" y="4605939"/>
            <a:ext cx="53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7288245" y="5031772"/>
            <a:ext cx="53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7298779" y="5077602"/>
            <a:ext cx="351128" cy="259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077742" y="4730518"/>
            <a:ext cx="53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5</a:t>
            </a:r>
            <a:endParaRPr lang="ru-RU" sz="1600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7339941" y="5337346"/>
            <a:ext cx="53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7</a:t>
            </a:r>
            <a:endParaRPr lang="ru-RU" sz="1600" u="sng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7946403" y="5212317"/>
            <a:ext cx="24120" cy="46138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6756565" y="5429918"/>
            <a:ext cx="127604" cy="39814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27582" y="5643398"/>
            <a:ext cx="53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7838116" y="5689228"/>
            <a:ext cx="351128" cy="259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873910" y="5883399"/>
            <a:ext cx="53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5</a:t>
            </a:r>
            <a:endParaRPr lang="ru-RU" sz="1600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7958463" y="5216438"/>
            <a:ext cx="53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6554705" y="5811123"/>
            <a:ext cx="53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6565239" y="5856953"/>
            <a:ext cx="351128" cy="259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634841" y="6051124"/>
            <a:ext cx="53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3</a:t>
            </a:r>
            <a:endParaRPr lang="ru-RU" sz="1600" u="sng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46870" y="5352569"/>
            <a:ext cx="53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5416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900" y="1467600"/>
            <a:ext cx="81026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smtClean="0"/>
              <a:t>В некотором каталоге хранится файл </a:t>
            </a:r>
            <a:r>
              <a:rPr lang="ru-RU" sz="2000" dirty="0" err="1" smtClean="0"/>
              <a:t>Оцен</a:t>
            </a:r>
            <a:r>
              <a:rPr lang="ru-RU" sz="2000" dirty="0" smtClean="0"/>
              <a:t>​​</a:t>
            </a:r>
            <a:r>
              <a:rPr lang="ru-RU" sz="2000" dirty="0" err="1" smtClean="0"/>
              <a:t>ки.doc</a:t>
            </a:r>
            <a:r>
              <a:rPr lang="ru-RU" sz="2000" dirty="0" smtClean="0"/>
              <a:t> После того, как в этом ката​</a:t>
            </a:r>
            <a:r>
              <a:rPr lang="ru-RU" sz="2000" dirty="0" err="1" smtClean="0"/>
              <a:t>ло</a:t>
            </a:r>
            <a:r>
              <a:rPr lang="ru-RU" sz="2000" dirty="0" smtClean="0"/>
              <a:t>​</a:t>
            </a:r>
            <a:r>
              <a:rPr lang="ru-RU" sz="2000" dirty="0" err="1" smtClean="0"/>
              <a:t>ге</a:t>
            </a:r>
            <a:r>
              <a:rPr lang="ru-RU" sz="2000" dirty="0" smtClean="0"/>
              <a:t> со​</a:t>
            </a:r>
            <a:r>
              <a:rPr lang="ru-RU" sz="2000" dirty="0" err="1" smtClean="0"/>
              <a:t>зда</a:t>
            </a:r>
            <a:r>
              <a:rPr lang="ru-RU" sz="2000" dirty="0" smtClean="0"/>
              <a:t>​ли под​</a:t>
            </a:r>
            <a:r>
              <a:rPr lang="ru-RU" sz="2000" dirty="0" err="1" smtClean="0"/>
              <a:t>ка</a:t>
            </a:r>
            <a:r>
              <a:rPr lang="ru-RU" sz="2000" dirty="0" smtClean="0"/>
              <a:t>​та​лог и </a:t>
            </a:r>
            <a:r>
              <a:rPr lang="ru-RU" sz="2000" dirty="0" err="1" smtClean="0"/>
              <a:t>пе</a:t>
            </a:r>
            <a:r>
              <a:rPr lang="ru-RU" sz="2000" dirty="0" smtClean="0"/>
              <a:t>​ре​</a:t>
            </a:r>
            <a:r>
              <a:rPr lang="ru-RU" sz="2000" dirty="0" err="1" smtClean="0"/>
              <a:t>ме</a:t>
            </a:r>
            <a:r>
              <a:rPr lang="ru-RU" sz="2000" dirty="0" smtClean="0"/>
              <a:t>​</a:t>
            </a:r>
            <a:r>
              <a:rPr lang="ru-RU" sz="2000" dirty="0" err="1" smtClean="0"/>
              <a:t>сти</a:t>
            </a:r>
            <a:r>
              <a:rPr lang="ru-RU" sz="2000" dirty="0" smtClean="0"/>
              <a:t>​ли туда файл </a:t>
            </a:r>
            <a:r>
              <a:rPr lang="ru-RU" sz="2000" dirty="0" err="1" smtClean="0"/>
              <a:t>Оцен</a:t>
            </a:r>
            <a:r>
              <a:rPr lang="ru-RU" sz="2000" dirty="0" smtClean="0"/>
              <a:t>​​</a:t>
            </a:r>
            <a:r>
              <a:rPr lang="ru-RU" sz="2000" dirty="0" err="1" smtClean="0"/>
              <a:t>ки.doc</a:t>
            </a:r>
            <a:r>
              <a:rPr lang="ru-RU" sz="2000" dirty="0" smtClean="0"/>
              <a:t>, его пол​</a:t>
            </a:r>
            <a:r>
              <a:rPr lang="ru-RU" sz="2000" dirty="0" err="1" smtClean="0"/>
              <a:t>ное</a:t>
            </a:r>
            <a:r>
              <a:rPr lang="ru-RU" sz="2000" dirty="0" smtClean="0"/>
              <a:t> имя стало</a:t>
            </a:r>
          </a:p>
          <a:p>
            <a:pPr algn="ctr"/>
            <a:r>
              <a:rPr lang="ru-RU" sz="2000" b="1" dirty="0" smtClean="0"/>
              <a:t> С:\Школа\Клас​сы\9Б\Оцен​</a:t>
            </a:r>
            <a:r>
              <a:rPr lang="ru-RU" sz="2000" b="1" dirty="0" err="1" smtClean="0"/>
              <a:t>ки.doc</a:t>
            </a:r>
            <a:endParaRPr lang="ru-RU" sz="2000" b="1" dirty="0" smtClean="0"/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Ка</a:t>
            </a:r>
            <a:r>
              <a:rPr lang="ru-RU" sz="2000" dirty="0" smtClean="0"/>
              <a:t>​ко​во пол​</a:t>
            </a:r>
            <a:r>
              <a:rPr lang="ru-RU" sz="2000" dirty="0" err="1" smtClean="0"/>
              <a:t>ное</a:t>
            </a:r>
            <a:r>
              <a:rPr lang="ru-RU" sz="2000" dirty="0" smtClean="0"/>
              <a:t> имя со​</a:t>
            </a:r>
            <a:r>
              <a:rPr lang="ru-RU" sz="2000" dirty="0" err="1" smtClean="0"/>
              <a:t>здан</a:t>
            </a:r>
            <a:r>
              <a:rPr lang="ru-RU" sz="2000" dirty="0" smtClean="0"/>
              <a:t>​но​го </a:t>
            </a:r>
            <a:r>
              <a:rPr lang="ru-RU" sz="2000" dirty="0" err="1" smtClean="0"/>
              <a:t>ка</a:t>
            </a:r>
            <a:r>
              <a:rPr lang="ru-RU" sz="2000" dirty="0" smtClean="0"/>
              <a:t>​та​</a:t>
            </a:r>
            <a:r>
              <a:rPr lang="ru-RU" sz="2000" dirty="0" err="1" smtClean="0"/>
              <a:t>ло</a:t>
            </a:r>
            <a:r>
              <a:rPr lang="ru-RU" sz="2000" dirty="0" smtClean="0"/>
              <a:t>​га?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4628" y="3340296"/>
            <a:ext cx="43053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Файловая организация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fontAlgn="base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/>
              <a:t>бязательно рисовать иерархию папок и файлов и перемещаться по ней.</a:t>
            </a:r>
          </a:p>
          <a:p>
            <a:pPr fontAlgn="base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8323" y="4141542"/>
            <a:ext cx="659856" cy="554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Соединительная линия уступом 51"/>
          <p:cNvCxnSpPr>
            <a:stCxn id="46" idx="3"/>
          </p:cNvCxnSpPr>
          <p:nvPr/>
        </p:nvCxnSpPr>
        <p:spPr>
          <a:xfrm>
            <a:off x="6168179" y="4418633"/>
            <a:ext cx="857246" cy="237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>
            <a:off x="7287485" y="5223172"/>
            <a:ext cx="1357746" cy="24938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553144" y="4384104"/>
            <a:ext cx="150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Оценки</a:t>
            </a:r>
            <a:r>
              <a:rPr lang="en-US" dirty="0" smtClean="0"/>
              <a:t>.doc</a:t>
            </a:r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>
            <a:off x="6286176" y="4954436"/>
            <a:ext cx="632734" cy="15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0800000">
            <a:off x="6581104" y="5241702"/>
            <a:ext cx="224040" cy="2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509164" y="5223181"/>
            <a:ext cx="162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Оценки</a:t>
            </a:r>
            <a:r>
              <a:rPr lang="en-US" dirty="0" smtClean="0"/>
              <a:t>.doc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804869" y="4946081"/>
            <a:ext cx="648875" cy="554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6827952" y="5057335"/>
            <a:ext cx="1066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</a:t>
            </a:r>
            <a:r>
              <a:rPr lang="ru-RU" sz="2400" dirty="0" smtClean="0"/>
              <a:t>Б</a:t>
            </a:r>
            <a:endParaRPr lang="ru-RU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386295" y="4207888"/>
            <a:ext cx="106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Классы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4483213" y="3771168"/>
            <a:ext cx="734291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897224" y="3140103"/>
            <a:ext cx="734291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/>
          <p:cNvCxnSpPr>
            <a:stCxn id="71" idx="3"/>
          </p:cNvCxnSpPr>
          <p:nvPr/>
        </p:nvCxnSpPr>
        <p:spPr>
          <a:xfrm flipV="1">
            <a:off x="5217504" y="3995854"/>
            <a:ext cx="484486" cy="3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4618637" y="3367825"/>
            <a:ext cx="249577" cy="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endCxn id="71" idx="0"/>
          </p:cNvCxnSpPr>
          <p:nvPr/>
        </p:nvCxnSpPr>
        <p:spPr>
          <a:xfrm rot="5400000">
            <a:off x="4648820" y="3569208"/>
            <a:ext cx="403500" cy="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5624848" y="4060064"/>
            <a:ext cx="14810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457827" y="3799925"/>
            <a:ext cx="106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101" name="TextBox 100"/>
          <p:cNvSpPr txBox="1"/>
          <p:nvPr/>
        </p:nvSpPr>
        <p:spPr>
          <a:xfrm>
            <a:off x="3881052" y="3166879"/>
            <a:ext cx="106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5" grpId="0"/>
      <p:bldP spid="65" grpId="0"/>
      <p:bldP spid="53" grpId="0" animBg="1"/>
      <p:bldP spid="69" grpId="0"/>
      <p:bldP spid="70" grpId="0"/>
      <p:bldP spid="71" grpId="0" animBg="1"/>
      <p:bldP spid="81" grpId="0" animBg="1"/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900" y="1467600"/>
            <a:ext cx="810260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5. </a:t>
            </a:r>
            <a:r>
              <a:rPr lang="ru-RU" sz="2400" dirty="0" smtClean="0"/>
              <a:t>Дан </a:t>
            </a:r>
            <a:r>
              <a:rPr lang="ru-RU" sz="2400" dirty="0" err="1" smtClean="0"/>
              <a:t>фраг</a:t>
            </a:r>
            <a:r>
              <a:rPr lang="ru-RU" sz="2400" dirty="0" smtClean="0"/>
              <a:t>​</a:t>
            </a:r>
            <a:r>
              <a:rPr lang="ru-RU" sz="2400" dirty="0" err="1" smtClean="0"/>
              <a:t>мент</a:t>
            </a:r>
            <a:r>
              <a:rPr lang="ru-RU" sz="2400" dirty="0" smtClean="0"/>
              <a:t> </a:t>
            </a:r>
            <a:r>
              <a:rPr lang="ru-RU" sz="2400" dirty="0" err="1" smtClean="0"/>
              <a:t>элек</a:t>
            </a:r>
            <a:r>
              <a:rPr lang="ru-RU" sz="2400" dirty="0" smtClean="0"/>
              <a:t>​трон​ной </a:t>
            </a:r>
            <a:r>
              <a:rPr lang="ru-RU" sz="2400" dirty="0" err="1" smtClean="0"/>
              <a:t>таб</a:t>
            </a:r>
            <a:r>
              <a:rPr lang="ru-RU" sz="2400" dirty="0" smtClean="0"/>
              <a:t>​ли​</a:t>
            </a:r>
            <a:r>
              <a:rPr lang="ru-RU" sz="2400" dirty="0" err="1" smtClean="0"/>
              <a:t>цы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</a:t>
            </a:r>
          </a:p>
          <a:p>
            <a:r>
              <a:rPr lang="ru-RU" sz="2400" dirty="0" smtClean="0"/>
              <a:t>После  выполнения  вычислений  была  построена  диаграмма  по  значениям  диапазона  ячеек B1:B4. </a:t>
            </a:r>
            <a:r>
              <a:rPr lang="ru-RU" sz="2400" dirty="0" err="1" smtClean="0"/>
              <a:t>Ука</a:t>
            </a:r>
            <a:r>
              <a:rPr lang="ru-RU" sz="2400" dirty="0" smtClean="0"/>
              <a:t>​</a:t>
            </a:r>
            <a:r>
              <a:rPr lang="ru-RU" sz="2400" dirty="0" err="1" smtClean="0"/>
              <a:t>жи</a:t>
            </a:r>
            <a:r>
              <a:rPr lang="ru-RU" sz="2400" dirty="0" smtClean="0"/>
              <a:t>​те адрес ячей​</a:t>
            </a:r>
            <a:r>
              <a:rPr lang="ru-RU" sz="2400" dirty="0" err="1" smtClean="0"/>
              <a:t>ки</a:t>
            </a:r>
            <a:r>
              <a:rPr lang="ru-RU" sz="2400" dirty="0" smtClean="0"/>
              <a:t>, со​от​</a:t>
            </a:r>
            <a:r>
              <a:rPr lang="ru-RU" sz="2400" dirty="0" err="1" smtClean="0"/>
              <a:t>вет</a:t>
            </a:r>
            <a:r>
              <a:rPr lang="ru-RU" sz="2400" dirty="0" smtClean="0"/>
              <a:t>​</a:t>
            </a:r>
            <a:r>
              <a:rPr lang="ru-RU" sz="2400" dirty="0" err="1" smtClean="0"/>
              <a:t>ству</a:t>
            </a:r>
            <a:r>
              <a:rPr lang="ru-RU" sz="2400" dirty="0" smtClean="0"/>
              <a:t>​</a:t>
            </a:r>
            <a:r>
              <a:rPr lang="ru-RU" sz="2400" dirty="0" err="1" smtClean="0"/>
              <a:t>ю</a:t>
            </a:r>
            <a:r>
              <a:rPr lang="ru-RU" sz="2400" dirty="0" smtClean="0"/>
              <a:t>​</a:t>
            </a:r>
            <a:r>
              <a:rPr lang="ru-RU" sz="2400" dirty="0" err="1" smtClean="0"/>
              <a:t>щий</a:t>
            </a:r>
            <a:r>
              <a:rPr lang="ru-RU" sz="2400" dirty="0" smtClean="0"/>
              <a:t> вы​де​лен​ной об​</a:t>
            </a:r>
            <a:r>
              <a:rPr lang="ru-RU" sz="2400" dirty="0" err="1" smtClean="0"/>
              <a:t>ла</a:t>
            </a:r>
            <a:r>
              <a:rPr lang="ru-RU" sz="2400" dirty="0" smtClean="0"/>
              <a:t>​</a:t>
            </a:r>
            <a:r>
              <a:rPr lang="ru-RU" sz="2400" dirty="0" err="1" smtClean="0"/>
              <a:t>сти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диа</a:t>
            </a:r>
            <a:r>
              <a:rPr lang="ru-RU" sz="2400" dirty="0" smtClean="0"/>
              <a:t>​</a:t>
            </a:r>
            <a:r>
              <a:rPr lang="ru-RU" sz="2400" dirty="0" err="1" smtClean="0"/>
              <a:t>грам</a:t>
            </a:r>
            <a:r>
              <a:rPr lang="ru-RU" sz="2400" dirty="0" smtClean="0"/>
              <a:t>​</a:t>
            </a:r>
            <a:r>
              <a:rPr lang="ru-RU" sz="2400" dirty="0" err="1" smtClean="0"/>
              <a:t>ме</a:t>
            </a:r>
            <a:r>
              <a:rPr lang="ru-RU" sz="24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8696" y="4690795"/>
            <a:ext cx="692785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формулами и диаграммами электронной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таблицы.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400" dirty="0" smtClean="0"/>
              <a:t>Вычисление значений в ячейках. Обязательны записи значений всех ячеек.</a:t>
            </a:r>
          </a:p>
          <a:p>
            <a:pPr fontAlgn="base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391" y="1877964"/>
            <a:ext cx="914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438" y="1864776"/>
            <a:ext cx="1047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900" y="1467600"/>
            <a:ext cx="8102600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dirty="0" smtClean="0"/>
              <a:t>Чертёжнику был дан для </a:t>
            </a:r>
            <a:r>
              <a:rPr lang="ru-RU" sz="2400" dirty="0" err="1" smtClean="0"/>
              <a:t>ис</a:t>
            </a:r>
            <a:r>
              <a:rPr lang="ru-RU" sz="2400" dirty="0" smtClean="0"/>
              <a:t>​пол​не​</a:t>
            </a:r>
            <a:r>
              <a:rPr lang="ru-RU" sz="2400" dirty="0" err="1" smtClean="0"/>
              <a:t>ния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err="1" smtClean="0"/>
              <a:t>сле</a:t>
            </a:r>
            <a:r>
              <a:rPr lang="ru-RU" sz="2400" dirty="0" smtClean="0"/>
              <a:t>​</a:t>
            </a:r>
            <a:r>
              <a:rPr lang="ru-RU" sz="2400" dirty="0" err="1" smtClean="0"/>
              <a:t>ду</a:t>
            </a:r>
            <a:r>
              <a:rPr lang="ru-RU" sz="2400" dirty="0" smtClean="0"/>
              <a:t>​</a:t>
            </a:r>
            <a:r>
              <a:rPr lang="ru-RU" sz="2400" dirty="0" err="1" smtClean="0"/>
              <a:t>ю</a:t>
            </a:r>
            <a:r>
              <a:rPr lang="ru-RU" sz="2400" dirty="0" smtClean="0"/>
              <a:t>​</a:t>
            </a:r>
            <a:r>
              <a:rPr lang="ru-RU" sz="2400" dirty="0" err="1" smtClean="0"/>
              <a:t>щий</a:t>
            </a:r>
            <a:r>
              <a:rPr lang="ru-RU" sz="2400" dirty="0" smtClean="0"/>
              <a:t> ал​го​ритм:</a:t>
            </a:r>
          </a:p>
          <a:p>
            <a:r>
              <a:rPr lang="ru-RU" sz="2000" dirty="0" smtClean="0"/>
              <a:t>По​</a:t>
            </a:r>
            <a:r>
              <a:rPr lang="ru-RU" sz="2000" dirty="0" err="1" smtClean="0"/>
              <a:t>вто</a:t>
            </a:r>
            <a:r>
              <a:rPr lang="ru-RU" sz="2000" dirty="0" smtClean="0"/>
              <a:t>​</a:t>
            </a:r>
            <a:r>
              <a:rPr lang="ru-RU" sz="2000" dirty="0" err="1" smtClean="0"/>
              <a:t>ри</a:t>
            </a:r>
            <a:r>
              <a:rPr lang="ru-RU" sz="2000" dirty="0" smtClean="0"/>
              <a:t> 3 </a:t>
            </a:r>
            <a:r>
              <a:rPr lang="ru-RU" sz="2000" dirty="0" err="1" smtClean="0"/>
              <a:t>paза</a:t>
            </a:r>
            <a:endParaRPr lang="ru-RU" sz="2000" dirty="0" smtClean="0"/>
          </a:p>
          <a:p>
            <a:r>
              <a:rPr lang="ru-RU" sz="2000" dirty="0" err="1" smtClean="0"/>
              <a:t>Сме</a:t>
            </a:r>
            <a:r>
              <a:rPr lang="ru-RU" sz="2000" dirty="0" smtClean="0"/>
              <a:t>​</a:t>
            </a:r>
            <a:r>
              <a:rPr lang="ru-RU" sz="2000" dirty="0" err="1" smtClean="0"/>
              <a:t>стить</a:t>
            </a:r>
            <a:r>
              <a:rPr lang="ru-RU" sz="2000" dirty="0" smtClean="0"/>
              <a:t>​</a:t>
            </a:r>
            <a:r>
              <a:rPr lang="ru-RU" sz="2000" dirty="0" err="1" smtClean="0"/>
              <a:t>ся</a:t>
            </a:r>
            <a:r>
              <a:rPr lang="ru-RU" sz="2000" dirty="0" smtClean="0"/>
              <a:t> на (−1, 0) </a:t>
            </a:r>
            <a:r>
              <a:rPr lang="ru-RU" sz="2000" dirty="0" err="1" smtClean="0"/>
              <a:t>Сме</a:t>
            </a:r>
            <a:r>
              <a:rPr lang="ru-RU" sz="2000" dirty="0" smtClean="0"/>
              <a:t>​</a:t>
            </a:r>
            <a:r>
              <a:rPr lang="ru-RU" sz="2000" dirty="0" err="1" smtClean="0"/>
              <a:t>стить</a:t>
            </a:r>
            <a:r>
              <a:rPr lang="ru-RU" sz="2000" dirty="0" smtClean="0"/>
              <a:t>​</a:t>
            </a:r>
            <a:r>
              <a:rPr lang="ru-RU" sz="2000" dirty="0" err="1" smtClean="0"/>
              <a:t>ся</a:t>
            </a:r>
            <a:r>
              <a:rPr lang="ru-RU" sz="2000" dirty="0" smtClean="0"/>
              <a:t> на (0, 2) </a:t>
            </a:r>
            <a:r>
              <a:rPr lang="ru-RU" sz="2000" dirty="0" err="1" smtClean="0"/>
              <a:t>Сме</a:t>
            </a:r>
            <a:r>
              <a:rPr lang="ru-RU" sz="2000" dirty="0" smtClean="0"/>
              <a:t>​</a:t>
            </a:r>
            <a:r>
              <a:rPr lang="ru-RU" sz="2000" dirty="0" err="1" smtClean="0"/>
              <a:t>стить</a:t>
            </a:r>
            <a:r>
              <a:rPr lang="ru-RU" sz="2000" dirty="0" smtClean="0"/>
              <a:t>​</a:t>
            </a:r>
            <a:r>
              <a:rPr lang="ru-RU" sz="2000" dirty="0" err="1" smtClean="0"/>
              <a:t>ся</a:t>
            </a:r>
            <a:r>
              <a:rPr lang="ru-RU" sz="2000" dirty="0" smtClean="0"/>
              <a:t> на (4, −4)</a:t>
            </a:r>
            <a:endParaRPr lang="en-US" sz="2000" dirty="0" smtClean="0"/>
          </a:p>
          <a:p>
            <a:r>
              <a:rPr lang="ru-RU" sz="2000" dirty="0" smtClean="0"/>
              <a:t> Конец</a:t>
            </a:r>
            <a:endParaRPr lang="en-US" sz="2000" dirty="0" smtClean="0"/>
          </a:p>
          <a:p>
            <a:r>
              <a:rPr lang="ru-RU" sz="2400" dirty="0" smtClean="0"/>
              <a:t> Какую команду надо выполнить Чертёжнику, чтобы вернуться в исходную точку, из которой</a:t>
            </a:r>
            <a:r>
              <a:rPr lang="en-US" sz="2400" dirty="0" smtClean="0"/>
              <a:t> </a:t>
            </a:r>
            <a:r>
              <a:rPr lang="ru-RU" sz="2400" dirty="0" smtClean="0"/>
              <a:t>он начал </a:t>
            </a:r>
            <a:r>
              <a:rPr lang="ru-RU" sz="2400" dirty="0" err="1" smtClean="0"/>
              <a:t>дви</a:t>
            </a:r>
            <a:r>
              <a:rPr lang="ru-RU" sz="2400" dirty="0" smtClean="0"/>
              <a:t>​же​</a:t>
            </a:r>
            <a:r>
              <a:rPr lang="ru-RU" sz="2400" dirty="0" err="1" smtClean="0"/>
              <a:t>ние</a:t>
            </a:r>
            <a:r>
              <a:rPr lang="ru-RU" sz="2400" dirty="0" smtClean="0"/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0559" y="4254696"/>
            <a:ext cx="816581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команд исполнителя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алгоритмов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400" dirty="0" smtClean="0"/>
              <a:t>Составление числового выражения для координат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/>
              <a:t> и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smtClean="0"/>
              <a:t>Чертежника и правильно читать задание. Считать (0;0) – началом движения.</a:t>
            </a:r>
          </a:p>
          <a:p>
            <a:pPr fontAlgn="base"/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/>
              <a:t>=0+(-1+0+4)*3=9</a:t>
            </a:r>
          </a:p>
          <a:p>
            <a:pPr fontAlgn="base"/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/>
              <a:t>=0+(0+2-4)*3=-6</a:t>
            </a:r>
          </a:p>
          <a:p>
            <a:pPr fontAlgn="base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900" y="1467600"/>
            <a:ext cx="810260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7. </a:t>
            </a:r>
            <a:r>
              <a:rPr lang="ru-RU" sz="2400" dirty="0" smtClean="0"/>
              <a:t>На киностудии снимали фильм про шпионов и закодировали сообщение придуманным шифром. В сообщении присутствуют только буквы из приведённого фрагмента кодовой таблицы. Определите, какое сообщение закодировано в строчке </a:t>
            </a:r>
          </a:p>
          <a:p>
            <a:r>
              <a:rPr lang="ru-RU" sz="2400" dirty="0" smtClean="0"/>
              <a:t>11010001100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0559" y="4254696"/>
            <a:ext cx="81658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Кодирование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400" dirty="0" smtClean="0"/>
              <a:t>Тренировка внимательного прочтения задачи и аккуратного разделения сообщения на символы.</a:t>
            </a:r>
          </a:p>
          <a:p>
            <a:pPr fontAlgn="base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http://kpolyakov.spb.ru/cms/images/730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93" y="3504907"/>
            <a:ext cx="3400425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7050" y="215218"/>
            <a:ext cx="7886700" cy="133773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Рациональные способы решения для каждого задания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900" y="1467600"/>
            <a:ext cx="81026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 8. </a:t>
            </a:r>
            <a:r>
              <a:rPr lang="ru-RU" sz="2400" dirty="0" smtClean="0"/>
              <a:t>Определите значение переменной а после исполнения данного алгоритма.</a:t>
            </a:r>
          </a:p>
          <a:p>
            <a:r>
              <a:rPr lang="ru-RU" sz="2400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:= 12</a:t>
            </a:r>
            <a:br>
              <a:rPr lang="ru-RU" sz="24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2400" dirty="0" err="1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:= 8 + </a:t>
            </a:r>
            <a:r>
              <a:rPr lang="ru-RU" sz="2400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/ 2</a:t>
            </a:r>
            <a:br>
              <a:rPr lang="ru-RU" sz="24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2400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:= </a:t>
            </a:r>
            <a:r>
              <a:rPr lang="ru-RU" sz="2400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– </a:t>
            </a:r>
            <a:r>
              <a:rPr lang="ru-RU" sz="2400" dirty="0" err="1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/ 2</a:t>
            </a:r>
          </a:p>
          <a:p>
            <a:r>
              <a:rPr lang="ru-RU" sz="2400" dirty="0" smtClean="0"/>
              <a:t>В ответе укажите одно число — значение переменной а.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0559" y="4088011"/>
            <a:ext cx="816581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Пошаговое выполнение линейного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способ решения: </a:t>
            </a:r>
            <a:r>
              <a:rPr lang="ru-RU" sz="2400" dirty="0" smtClean="0"/>
              <a:t>Запись шагов вычисления значений переменных.</a:t>
            </a:r>
          </a:p>
          <a:p>
            <a:pPr fontAlgn="base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Bef>
                <a:spcPts val="430"/>
              </a:spcBef>
              <a:spcAft>
                <a:spcPts val="0"/>
              </a:spcAft>
              <a:buAutoNum type="arabicParenR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1233</TotalTime>
  <Words>2108</Words>
  <Application>Microsoft Office PowerPoint</Application>
  <PresentationFormat>Экран (4:3)</PresentationFormat>
  <Paragraphs>261</Paragraphs>
  <Slides>22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165</cp:revision>
  <dcterms:created xsi:type="dcterms:W3CDTF">2016-11-18T14:12:19Z</dcterms:created>
  <dcterms:modified xsi:type="dcterms:W3CDTF">2018-02-12T08:19:57Z</dcterms:modified>
</cp:coreProperties>
</file>